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6" r:id="rId3"/>
    <p:sldId id="294" r:id="rId4"/>
    <p:sldId id="292" r:id="rId5"/>
    <p:sldId id="267" r:id="rId6"/>
    <p:sldId id="299" r:id="rId7"/>
    <p:sldId id="276" r:id="rId8"/>
    <p:sldId id="287" r:id="rId9"/>
    <p:sldId id="289" r:id="rId10"/>
    <p:sldId id="290" r:id="rId11"/>
    <p:sldId id="304" r:id="rId12"/>
    <p:sldId id="288" r:id="rId13"/>
    <p:sldId id="269" r:id="rId14"/>
    <p:sldId id="270" r:id="rId15"/>
    <p:sldId id="271" r:id="rId16"/>
    <p:sldId id="286" r:id="rId17"/>
    <p:sldId id="273" r:id="rId18"/>
    <p:sldId id="279" r:id="rId19"/>
    <p:sldId id="303" r:id="rId20"/>
    <p:sldId id="280" r:id="rId21"/>
    <p:sldId id="285" r:id="rId22"/>
    <p:sldId id="284" r:id="rId23"/>
    <p:sldId id="283" r:id="rId24"/>
    <p:sldId id="282" r:id="rId25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ärt" initials="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00" autoAdjust="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&#228;rt\Documents\N&#245;upidamised,koosolekud\N&#245;upidamine%202015\27.veebruar%2015\SOM'id%20%20alates%202012.a.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i="1"/>
            </a:pPr>
            <a:r>
              <a:rPr lang="et-EE" sz="2400" i="1"/>
              <a:t>Eelarve</a:t>
            </a:r>
            <a:r>
              <a:rPr lang="et-EE" sz="2400" i="1" baseline="0"/>
              <a:t> tulude ja kulude võrdlus  €  31.detsember 2014.a.</a:t>
            </a:r>
            <a:endParaRPr lang="et-EE" sz="2400" i="1"/>
          </a:p>
        </c:rich>
      </c:tx>
      <c:layout>
        <c:manualLayout>
          <c:xMode val="edge"/>
          <c:yMode val="edge"/>
          <c:x val="0.14237005899913471"/>
          <c:y val="2.592592592592592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7198432112480985E-2"/>
          <c:y val="1.2738269342850465E-2"/>
          <c:w val="0.92078518531884013"/>
          <c:h val="0.81954775873058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Tabel!$ED$5</c:f>
              <c:strCache>
                <c:ptCount val="1"/>
                <c:pt idx="0">
                  <c:v>Täitmine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et-EE" smtClean="0"/>
                      <a:t> </a:t>
                    </a:r>
                    <a:r>
                      <a:rPr lang="en-US" smtClean="0"/>
                      <a:t>065</a:t>
                    </a:r>
                    <a:r>
                      <a:rPr lang="et-EE" smtClean="0"/>
                      <a:t> </a:t>
                    </a:r>
                    <a:r>
                      <a:rPr lang="en-US" smtClean="0"/>
                      <a:t>330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et-EE" smtClean="0"/>
                      <a:t> </a:t>
                    </a:r>
                    <a:r>
                      <a:rPr lang="en-US" smtClean="0"/>
                      <a:t>107</a:t>
                    </a:r>
                    <a:r>
                      <a:rPr lang="et-EE" smtClean="0"/>
                      <a:t> </a:t>
                    </a:r>
                    <a:r>
                      <a:rPr lang="en-US" smtClean="0"/>
                      <a:t>310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i="1"/>
                </a:pPr>
                <a:endParaRPr lang="et-E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Tabel!$EE$2:$EF$2</c:f>
              <c:strCache>
                <c:ptCount val="2"/>
                <c:pt idx="0">
                  <c:v>Tulu</c:v>
                </c:pt>
                <c:pt idx="1">
                  <c:v>Kulu</c:v>
                </c:pt>
              </c:strCache>
            </c:strRef>
          </c:cat>
          <c:val>
            <c:numRef>
              <c:f>Tabel!$EE$5:$EF$5</c:f>
              <c:numCache>
                <c:formatCode>0</c:formatCode>
                <c:ptCount val="2"/>
                <c:pt idx="0">
                  <c:v>3065330</c:v>
                </c:pt>
                <c:pt idx="1">
                  <c:v>3107310</c:v>
                </c:pt>
              </c:numCache>
            </c:numRef>
          </c:val>
        </c:ser>
        <c:ser>
          <c:idx val="1"/>
          <c:order val="1"/>
          <c:tx>
            <c:strRef>
              <c:f>Tabel!$ED$8</c:f>
              <c:strCache>
                <c:ptCount val="1"/>
                <c:pt idx="0">
                  <c:v>Plaan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et-EE" smtClean="0"/>
                      <a:t> </a:t>
                    </a:r>
                    <a:r>
                      <a:rPr lang="en-US" smtClean="0"/>
                      <a:t>078</a:t>
                    </a:r>
                    <a:r>
                      <a:rPr lang="et-EE" smtClean="0"/>
                      <a:t> </a:t>
                    </a:r>
                    <a:r>
                      <a:rPr lang="en-US" smtClean="0"/>
                      <a:t>335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et-EE" smtClean="0"/>
                      <a:t> </a:t>
                    </a:r>
                    <a:r>
                      <a:rPr lang="en-US" smtClean="0"/>
                      <a:t>035</a:t>
                    </a:r>
                    <a:r>
                      <a:rPr lang="et-EE" smtClean="0"/>
                      <a:t> </a:t>
                    </a:r>
                    <a:r>
                      <a:rPr lang="en-US" smtClean="0"/>
                      <a:t>835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i="1"/>
                </a:pPr>
                <a:endParaRPr lang="et-E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Tabel!$EE$2:$EF$2</c:f>
              <c:strCache>
                <c:ptCount val="2"/>
                <c:pt idx="0">
                  <c:v>Tulu</c:v>
                </c:pt>
                <c:pt idx="1">
                  <c:v>Kulu</c:v>
                </c:pt>
              </c:strCache>
            </c:strRef>
          </c:cat>
          <c:val>
            <c:numRef>
              <c:f>Tabel!$EE$8:$EF$8</c:f>
              <c:numCache>
                <c:formatCode>0</c:formatCode>
                <c:ptCount val="2"/>
                <c:pt idx="0">
                  <c:v>3078335</c:v>
                </c:pt>
                <c:pt idx="1">
                  <c:v>3035835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499072"/>
        <c:axId val="42820736"/>
      </c:barChart>
      <c:catAx>
        <c:axId val="424990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 b="1" i="1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t-EE"/>
                  <a:t>Vähemtulud ja ülekulud kokku -84 480 €</a:t>
                </a:r>
              </a:p>
            </c:rich>
          </c:tx>
          <c:overlay val="0"/>
        </c:title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600" b="1" i="1"/>
            </a:pPr>
            <a:endParaRPr lang="et-EE"/>
          </a:p>
        </c:txPr>
        <c:crossAx val="42820736"/>
        <c:crosses val="autoZero"/>
        <c:auto val="1"/>
        <c:lblAlgn val="ctr"/>
        <c:lblOffset val="100"/>
        <c:noMultiLvlLbl val="0"/>
      </c:catAx>
      <c:valAx>
        <c:axId val="42820736"/>
        <c:scaling>
          <c:orientation val="minMax"/>
        </c:scaling>
        <c:delete val="1"/>
        <c:axPos val="l"/>
        <c:majorGridlines/>
        <c:numFmt formatCode="0" sourceLinked="1"/>
        <c:majorTickMark val="none"/>
        <c:minorTickMark val="none"/>
        <c:tickLblPos val="nextTo"/>
        <c:crossAx val="42499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1829762024437671E-2"/>
          <c:y val="0.15571729726868969"/>
          <c:w val="0.50441924236526936"/>
          <c:h val="0.15272478520544899"/>
        </c:manualLayout>
      </c:layout>
      <c:overlay val="0"/>
      <c:txPr>
        <a:bodyPr/>
        <a:lstStyle/>
        <a:p>
          <a:pPr>
            <a:defRPr sz="2800" b="1" i="1"/>
          </a:pPr>
          <a:endParaRPr lang="et-E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i="1"/>
            </a:pPr>
            <a:r>
              <a:rPr lang="et-EE" sz="2400" i="1" dirty="0"/>
              <a:t>Somaatilised</a:t>
            </a:r>
            <a:r>
              <a:rPr lang="et-EE" sz="2400" i="1" baseline="0" dirty="0"/>
              <a:t> rakud piimas kontroll - lüpside põhjal 1000 tk / cm</a:t>
            </a:r>
            <a:r>
              <a:rPr lang="et-EE" sz="2400" i="1" baseline="30000" dirty="0"/>
              <a:t>3</a:t>
            </a:r>
          </a:p>
        </c:rich>
      </c:tx>
      <c:layout>
        <c:manualLayout>
          <c:xMode val="edge"/>
          <c:yMode val="edge"/>
          <c:x val="0.16987817099273383"/>
          <c:y val="2.747603843740153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5444585641387832E-2"/>
          <c:y val="1.2738269342850465E-2"/>
          <c:w val="0.96182742067552851"/>
          <c:h val="0.88974597423550172"/>
        </c:manualLayout>
      </c:layout>
      <c:lineChart>
        <c:grouping val="standard"/>
        <c:varyColors val="0"/>
        <c:ser>
          <c:idx val="0"/>
          <c:order val="0"/>
          <c:spPr>
            <a:ln w="12700"/>
          </c:spPr>
          <c:marker>
            <c:symbol val="circle"/>
            <c:size val="4"/>
            <c:spPr>
              <a:solidFill>
                <a:srgbClr val="FFFF00"/>
              </a:solidFill>
            </c:spPr>
          </c:marker>
          <c:dLbls>
            <c:txPr>
              <a:bodyPr/>
              <a:lstStyle/>
              <a:p>
                <a:pPr>
                  <a:defRPr sz="900" b="1" i="1"/>
                </a:pPr>
                <a:endParaRPr lang="et-E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'[SOM''id  alates 2012.a..xls]tabel'!$A$56:$A$128</c:f>
              <c:numCache>
                <c:formatCode>mmm\-yy</c:formatCode>
                <c:ptCount val="73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</c:numCache>
            </c:numRef>
          </c:cat>
          <c:val>
            <c:numRef>
              <c:f>'[SOM''id  alates 2012.a..xls]tabel'!$B$56:$B$128</c:f>
              <c:numCache>
                <c:formatCode>General</c:formatCode>
                <c:ptCount val="73"/>
                <c:pt idx="0">
                  <c:v>443</c:v>
                </c:pt>
                <c:pt idx="1">
                  <c:v>606</c:v>
                </c:pt>
                <c:pt idx="2">
                  <c:v>732</c:v>
                </c:pt>
                <c:pt idx="3">
                  <c:v>749</c:v>
                </c:pt>
                <c:pt idx="4">
                  <c:v>656</c:v>
                </c:pt>
                <c:pt idx="5">
                  <c:v>652</c:v>
                </c:pt>
                <c:pt idx="6">
                  <c:v>606</c:v>
                </c:pt>
                <c:pt idx="7">
                  <c:v>389</c:v>
                </c:pt>
                <c:pt idx="8">
                  <c:v>302</c:v>
                </c:pt>
                <c:pt idx="9">
                  <c:v>303</c:v>
                </c:pt>
                <c:pt idx="10">
                  <c:v>339</c:v>
                </c:pt>
                <c:pt idx="11">
                  <c:v>392</c:v>
                </c:pt>
                <c:pt idx="12">
                  <c:v>432</c:v>
                </c:pt>
                <c:pt idx="13">
                  <c:v>490</c:v>
                </c:pt>
                <c:pt idx="14">
                  <c:v>371</c:v>
                </c:pt>
                <c:pt idx="15">
                  <c:v>359</c:v>
                </c:pt>
                <c:pt idx="16">
                  <c:v>413</c:v>
                </c:pt>
                <c:pt idx="17">
                  <c:v>366</c:v>
                </c:pt>
                <c:pt idx="18">
                  <c:v>375</c:v>
                </c:pt>
                <c:pt idx="19">
                  <c:v>315</c:v>
                </c:pt>
                <c:pt idx="20">
                  <c:v>279</c:v>
                </c:pt>
                <c:pt idx="21">
                  <c:v>311</c:v>
                </c:pt>
                <c:pt idx="22">
                  <c:v>336</c:v>
                </c:pt>
                <c:pt idx="23">
                  <c:v>275</c:v>
                </c:pt>
                <c:pt idx="24">
                  <c:v>257</c:v>
                </c:pt>
                <c:pt idx="25">
                  <c:v>319</c:v>
                </c:pt>
                <c:pt idx="26">
                  <c:v>330</c:v>
                </c:pt>
                <c:pt idx="27">
                  <c:v>249</c:v>
                </c:pt>
                <c:pt idx="28">
                  <c:v>255</c:v>
                </c:pt>
                <c:pt idx="29">
                  <c:v>333</c:v>
                </c:pt>
                <c:pt idx="30">
                  <c:v>296</c:v>
                </c:pt>
                <c:pt idx="31">
                  <c:v>385</c:v>
                </c:pt>
                <c:pt idx="32">
                  <c:v>243</c:v>
                </c:pt>
                <c:pt idx="33">
                  <c:v>292</c:v>
                </c:pt>
                <c:pt idx="34">
                  <c:v>272</c:v>
                </c:pt>
                <c:pt idx="35">
                  <c:v>351</c:v>
                </c:pt>
                <c:pt idx="36">
                  <c:v>395</c:v>
                </c:pt>
                <c:pt idx="37">
                  <c:v>281</c:v>
                </c:pt>
                <c:pt idx="38">
                  <c:v>215</c:v>
                </c:pt>
                <c:pt idx="39">
                  <c:v>271</c:v>
                </c:pt>
                <c:pt idx="40">
                  <c:v>317</c:v>
                </c:pt>
                <c:pt idx="41">
                  <c:v>277</c:v>
                </c:pt>
                <c:pt idx="42">
                  <c:v>366</c:v>
                </c:pt>
                <c:pt idx="43">
                  <c:v>291</c:v>
                </c:pt>
                <c:pt idx="44">
                  <c:v>239</c:v>
                </c:pt>
                <c:pt idx="45">
                  <c:v>216</c:v>
                </c:pt>
                <c:pt idx="46">
                  <c:v>217</c:v>
                </c:pt>
                <c:pt idx="47">
                  <c:v>222</c:v>
                </c:pt>
                <c:pt idx="48">
                  <c:v>168</c:v>
                </c:pt>
                <c:pt idx="49">
                  <c:v>214</c:v>
                </c:pt>
                <c:pt idx="50">
                  <c:v>225</c:v>
                </c:pt>
                <c:pt idx="51">
                  <c:v>186</c:v>
                </c:pt>
                <c:pt idx="52">
                  <c:v>225</c:v>
                </c:pt>
                <c:pt idx="53">
                  <c:v>159</c:v>
                </c:pt>
                <c:pt idx="54">
                  <c:v>250</c:v>
                </c:pt>
                <c:pt idx="55">
                  <c:v>231</c:v>
                </c:pt>
                <c:pt idx="56">
                  <c:v>220</c:v>
                </c:pt>
                <c:pt idx="57">
                  <c:v>306</c:v>
                </c:pt>
                <c:pt idx="58">
                  <c:v>231</c:v>
                </c:pt>
                <c:pt idx="59">
                  <c:v>302</c:v>
                </c:pt>
                <c:pt idx="60">
                  <c:v>230</c:v>
                </c:pt>
                <c:pt idx="61">
                  <c:v>245</c:v>
                </c:pt>
                <c:pt idx="62">
                  <c:v>233</c:v>
                </c:pt>
                <c:pt idx="63">
                  <c:v>227</c:v>
                </c:pt>
                <c:pt idx="64">
                  <c:v>227</c:v>
                </c:pt>
                <c:pt idx="65">
                  <c:v>268</c:v>
                </c:pt>
                <c:pt idx="66">
                  <c:v>307</c:v>
                </c:pt>
                <c:pt idx="67">
                  <c:v>279</c:v>
                </c:pt>
                <c:pt idx="68">
                  <c:v>280</c:v>
                </c:pt>
                <c:pt idx="69">
                  <c:v>183</c:v>
                </c:pt>
                <c:pt idx="70">
                  <c:v>196</c:v>
                </c:pt>
                <c:pt idx="71">
                  <c:v>227</c:v>
                </c:pt>
                <c:pt idx="72">
                  <c:v>234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624448"/>
        <c:axId val="102158720"/>
      </c:lineChart>
      <c:dateAx>
        <c:axId val="101624448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nextTo"/>
        <c:txPr>
          <a:bodyPr rot="-5400000" vert="horz"/>
          <a:lstStyle/>
          <a:p>
            <a:pPr>
              <a:defRPr sz="1600" b="1" i="1"/>
            </a:pPr>
            <a:endParaRPr lang="et-EE"/>
          </a:p>
        </c:txPr>
        <c:crossAx val="102158720"/>
        <c:crosses val="autoZero"/>
        <c:auto val="1"/>
        <c:lblOffset val="100"/>
        <c:baseTimeUnit val="months"/>
      </c:dateAx>
      <c:valAx>
        <c:axId val="102158720"/>
        <c:scaling>
          <c:orientation val="minMax"/>
          <c:min val="1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t-EE"/>
          </a:p>
        </c:txPr>
        <c:crossAx val="1016244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 i="1"/>
            </a:pPr>
            <a:r>
              <a:rPr lang="et-EE" sz="2800" i="1"/>
              <a:t>Eelarve</a:t>
            </a:r>
            <a:r>
              <a:rPr lang="et-EE" sz="2800" i="1" baseline="0"/>
              <a:t> tuluplaani täitmine  €  31.dets. 2014.a.</a:t>
            </a:r>
            <a:endParaRPr lang="et-EE" sz="2800" i="1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1.5322421434148812E-2"/>
          <c:y val="1.2738269342850465E-2"/>
          <c:w val="0.98467757856585114"/>
          <c:h val="0.66350206913463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Tabel!$GY$11</c:f>
              <c:strCache>
                <c:ptCount val="1"/>
                <c:pt idx="0">
                  <c:v>Täitmine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1200" b="1" i="1"/>
                </a:pPr>
                <a:endParaRPr lang="et-E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Tabel!$GX$12:$GX$21</c:f>
              <c:strCache>
                <c:ptCount val="10"/>
                <c:pt idx="0">
                  <c:v>Veisekasvatus</c:v>
                </c:pt>
                <c:pt idx="1">
                  <c:v>OÜ Kehtna Lihatööstus</c:v>
                </c:pt>
                <c:pt idx="2">
                  <c:v>Toetused,põhivara müük</c:v>
                </c:pt>
                <c:pt idx="3">
                  <c:v>Taimekasvatus</c:v>
                </c:pt>
                <c:pt idx="4">
                  <c:v>Kanakasvatus</c:v>
                </c:pt>
                <c:pt idx="5">
                  <c:v>Meede 1.7.1</c:v>
                </c:pt>
                <c:pt idx="6">
                  <c:v>Müük lihatööstusele</c:v>
                </c:pt>
                <c:pt idx="7">
                  <c:v>Muud </c:v>
                </c:pt>
                <c:pt idx="8">
                  <c:v>Traktoriteenus</c:v>
                </c:pt>
                <c:pt idx="9">
                  <c:v>Jõusöödatsehh</c:v>
                </c:pt>
              </c:strCache>
            </c:strRef>
          </c:cat>
          <c:val>
            <c:numRef>
              <c:f>Tabel!$GY$12:$GY$21</c:f>
              <c:numCache>
                <c:formatCode>0</c:formatCode>
                <c:ptCount val="10"/>
                <c:pt idx="0">
                  <c:v>1898309</c:v>
                </c:pt>
                <c:pt idx="1">
                  <c:v>315731</c:v>
                </c:pt>
                <c:pt idx="2">
                  <c:v>294728</c:v>
                </c:pt>
                <c:pt idx="3">
                  <c:v>259897</c:v>
                </c:pt>
                <c:pt idx="4">
                  <c:v>111441</c:v>
                </c:pt>
                <c:pt idx="5">
                  <c:v>69027</c:v>
                </c:pt>
                <c:pt idx="6">
                  <c:v>56138</c:v>
                </c:pt>
                <c:pt idx="7">
                  <c:v>45712</c:v>
                </c:pt>
                <c:pt idx="8">
                  <c:v>12772</c:v>
                </c:pt>
                <c:pt idx="9">
                  <c:v>1575</c:v>
                </c:pt>
              </c:numCache>
            </c:numRef>
          </c:val>
        </c:ser>
        <c:ser>
          <c:idx val="1"/>
          <c:order val="1"/>
          <c:tx>
            <c:strRef>
              <c:f>Tabel!$GZ$11</c:f>
              <c:strCache>
                <c:ptCount val="1"/>
                <c:pt idx="0">
                  <c:v>Plaan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sz="1200" b="1" i="1"/>
                </a:pPr>
                <a:endParaRPr lang="et-E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Tabel!$GX$12:$GX$21</c:f>
              <c:strCache>
                <c:ptCount val="10"/>
                <c:pt idx="0">
                  <c:v>Veisekasvatus</c:v>
                </c:pt>
                <c:pt idx="1">
                  <c:v>OÜ Kehtna Lihatööstus</c:v>
                </c:pt>
                <c:pt idx="2">
                  <c:v>Toetused,põhivara müük</c:v>
                </c:pt>
                <c:pt idx="3">
                  <c:v>Taimekasvatus</c:v>
                </c:pt>
                <c:pt idx="4">
                  <c:v>Kanakasvatus</c:v>
                </c:pt>
                <c:pt idx="5">
                  <c:v>Meede 1.7.1</c:v>
                </c:pt>
                <c:pt idx="6">
                  <c:v>Müük lihatööstusele</c:v>
                </c:pt>
                <c:pt idx="7">
                  <c:v>Muud </c:v>
                </c:pt>
                <c:pt idx="8">
                  <c:v>Traktoriteenus</c:v>
                </c:pt>
                <c:pt idx="9">
                  <c:v>Jõusöödatsehh</c:v>
                </c:pt>
              </c:strCache>
            </c:strRef>
          </c:cat>
          <c:val>
            <c:numRef>
              <c:f>Tabel!$GZ$12:$GZ$21</c:f>
              <c:numCache>
                <c:formatCode>0</c:formatCode>
                <c:ptCount val="10"/>
                <c:pt idx="0">
                  <c:v>1934904</c:v>
                </c:pt>
                <c:pt idx="1">
                  <c:v>340933</c:v>
                </c:pt>
                <c:pt idx="2">
                  <c:v>258563</c:v>
                </c:pt>
                <c:pt idx="3">
                  <c:v>197792</c:v>
                </c:pt>
                <c:pt idx="4">
                  <c:v>116184</c:v>
                </c:pt>
                <c:pt idx="5">
                  <c:v>103670</c:v>
                </c:pt>
                <c:pt idx="6">
                  <c:v>70574</c:v>
                </c:pt>
                <c:pt idx="7">
                  <c:v>39219</c:v>
                </c:pt>
                <c:pt idx="8">
                  <c:v>16236</c:v>
                </c:pt>
                <c:pt idx="9">
                  <c:v>260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511360"/>
        <c:axId val="42624128"/>
      </c:barChart>
      <c:catAx>
        <c:axId val="42511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i="1"/>
                </a:pPr>
                <a:r>
                  <a:rPr lang="et-EE" sz="1800" i="1" dirty="0"/>
                  <a:t>3</a:t>
                </a:r>
                <a:r>
                  <a:rPr lang="et-EE" sz="1800" i="1" baseline="0" dirty="0"/>
                  <a:t> 065 330 € täitmine   3 078 335 € plaan  - 13 005 € = - 0,4 %</a:t>
                </a:r>
                <a:endParaRPr lang="et-EE" sz="1800" i="1" dirty="0"/>
              </a:p>
            </c:rich>
          </c:tx>
          <c:layout>
            <c:manualLayout>
              <c:xMode val="edge"/>
              <c:yMode val="edge"/>
              <c:x val="0.27986515748031499"/>
              <c:y val="0.4597072032662583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sz="1800" b="1" i="1"/>
            </a:pPr>
            <a:endParaRPr lang="et-EE"/>
          </a:p>
        </c:txPr>
        <c:crossAx val="42624128"/>
        <c:crosses val="autoZero"/>
        <c:auto val="1"/>
        <c:lblAlgn val="ctr"/>
        <c:lblOffset val="100"/>
        <c:noMultiLvlLbl val="0"/>
      </c:catAx>
      <c:valAx>
        <c:axId val="42624128"/>
        <c:scaling>
          <c:orientation val="minMax"/>
        </c:scaling>
        <c:delete val="1"/>
        <c:axPos val="l"/>
        <c:majorGridlines/>
        <c:numFmt formatCode="0" sourceLinked="1"/>
        <c:majorTickMark val="none"/>
        <c:minorTickMark val="none"/>
        <c:tickLblPos val="nextTo"/>
        <c:crossAx val="42511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186148408011624"/>
          <c:y val="0.10236915833934071"/>
          <c:w val="0.72811472437812486"/>
          <c:h val="0.25709371804215064"/>
        </c:manualLayout>
      </c:layout>
      <c:overlay val="0"/>
      <c:txPr>
        <a:bodyPr/>
        <a:lstStyle/>
        <a:p>
          <a:pPr>
            <a:defRPr sz="2800" b="1" i="1"/>
          </a:pPr>
          <a:endParaRPr lang="et-E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i="1"/>
            </a:pPr>
            <a:r>
              <a:rPr lang="et-EE" sz="2000" i="1"/>
              <a:t>Kehtna</a:t>
            </a:r>
            <a:r>
              <a:rPr lang="et-EE" sz="2000" i="1" baseline="0"/>
              <a:t> Mõisa OÜ eelarve alakulu ja ülekulu € 31.detsember 14.a.</a:t>
            </a:r>
            <a:endParaRPr lang="et-EE" sz="2000" i="1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3449343949739617E-2"/>
          <c:y val="1.2738269342850465E-2"/>
          <c:w val="0.94655065605026034"/>
          <c:h val="0.7261440653251677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sz="800" b="1" i="1"/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tabel!$A$1:$A$37</c:f>
              <c:strCache>
                <c:ptCount val="37"/>
                <c:pt idx="0">
                  <c:v>Soetus 5,9 %</c:v>
                </c:pt>
                <c:pt idx="1">
                  <c:v>Intressid 1,6%</c:v>
                </c:pt>
                <c:pt idx="2">
                  <c:v>Varuosad 3,5%</c:v>
                </c:pt>
                <c:pt idx="3">
                  <c:v>Muu materjal 0,7%</c:v>
                </c:pt>
                <c:pt idx="4">
                  <c:v>Taimekaitse vah.2,0%</c:v>
                </c:pt>
                <c:pt idx="5">
                  <c:v>Elekter 2,3%</c:v>
                </c:pt>
                <c:pt idx="6">
                  <c:v>Kuivati küte 0,5%</c:v>
                </c:pt>
                <c:pt idx="7">
                  <c:v>Ostuseeme 1,2%</c:v>
                </c:pt>
                <c:pt idx="8">
                  <c:v>Ravim 1,2% </c:v>
                </c:pt>
                <c:pt idx="9">
                  <c:v>Panga teenustasu 0,1 %</c:v>
                </c:pt>
                <c:pt idx="10">
                  <c:v>Ruumide rent 0,04 %</c:v>
                </c:pt>
                <c:pt idx="11">
                  <c:v>Bensiin 0,17 %</c:v>
                </c:pt>
                <c:pt idx="12">
                  <c:v>Auto rent 0,98%</c:v>
                </c:pt>
                <c:pt idx="13">
                  <c:v>Muu kulu 0,00%</c:v>
                </c:pt>
                <c:pt idx="14">
                  <c:v>Ostuallapanu 0,00%</c:v>
                </c:pt>
                <c:pt idx="15">
                  <c:v>Ostutransport 0,2%</c:v>
                </c:pt>
                <c:pt idx="16">
                  <c:v>Komandeering 0,06 %</c:v>
                </c:pt>
                <c:pt idx="17">
                  <c:v>Prügi-jäätmed 0,09%</c:v>
                </c:pt>
                <c:pt idx="18">
                  <c:v>Õlid 0,33 %</c:v>
                </c:pt>
                <c:pt idx="19">
                  <c:v>Väikevahendid 0,2%</c:v>
                </c:pt>
                <c:pt idx="20">
                  <c:v>Vara kindlustus 0,5%</c:v>
                </c:pt>
                <c:pt idx="21">
                  <c:v>Ostuväetis 4,6%</c:v>
                </c:pt>
                <c:pt idx="22">
                  <c:v>Riigilõivud 0,29%</c:v>
                </c:pt>
                <c:pt idx="23">
                  <c:v>Reklaam 0,16%</c:v>
                </c:pt>
                <c:pt idx="24">
                  <c:v>Osturemont 1,5%</c:v>
                </c:pt>
                <c:pt idx="25">
                  <c:v>Analüüsid 0,3%</c:v>
                </c:pt>
                <c:pt idx="26">
                  <c:v>Ehitus materjalid 0,96%</c:v>
                </c:pt>
                <c:pt idx="27">
                  <c:v>DK 4,3%</c:v>
                </c:pt>
                <c:pt idx="28">
                  <c:v>Muu ostuteenus 7,9 %</c:v>
                </c:pt>
                <c:pt idx="29">
                  <c:v>Raviteenus 0,8%</c:v>
                </c:pt>
                <c:pt idx="30">
                  <c:v>Taimek.mat.1,1 %</c:v>
                </c:pt>
                <c:pt idx="31">
                  <c:v>Loomakasv.mat.2,45 %</c:v>
                </c:pt>
                <c:pt idx="32">
                  <c:v>Maa rent 1,3 %</c:v>
                </c:pt>
                <c:pt idx="33">
                  <c:v>Kaup 1,3%</c:v>
                </c:pt>
                <c:pt idx="34">
                  <c:v>Pangalaen 11,8 %</c:v>
                </c:pt>
                <c:pt idx="35">
                  <c:v>Palk 23,5 %</c:v>
                </c:pt>
                <c:pt idx="36">
                  <c:v>Ostusööt 13,2 %</c:v>
                </c:pt>
              </c:strCache>
            </c:strRef>
          </c:cat>
          <c:val>
            <c:numRef>
              <c:f>tabel!$B$1:$B$37</c:f>
              <c:numCache>
                <c:formatCode>General</c:formatCode>
                <c:ptCount val="37"/>
                <c:pt idx="0">
                  <c:v>-25050</c:v>
                </c:pt>
                <c:pt idx="1">
                  <c:v>-6996</c:v>
                </c:pt>
                <c:pt idx="2">
                  <c:v>-3308</c:v>
                </c:pt>
                <c:pt idx="3">
                  <c:v>-2885</c:v>
                </c:pt>
                <c:pt idx="4">
                  <c:v>-2778</c:v>
                </c:pt>
                <c:pt idx="5">
                  <c:v>-1402</c:v>
                </c:pt>
                <c:pt idx="6">
                  <c:v>-1007</c:v>
                </c:pt>
                <c:pt idx="7">
                  <c:v>-976</c:v>
                </c:pt>
                <c:pt idx="8">
                  <c:v>-786</c:v>
                </c:pt>
                <c:pt idx="9">
                  <c:v>-671</c:v>
                </c:pt>
                <c:pt idx="10">
                  <c:v>-657</c:v>
                </c:pt>
                <c:pt idx="11">
                  <c:v>-632</c:v>
                </c:pt>
                <c:pt idx="12">
                  <c:v>-615</c:v>
                </c:pt>
                <c:pt idx="13">
                  <c:v>-573</c:v>
                </c:pt>
                <c:pt idx="14">
                  <c:v>-480</c:v>
                </c:pt>
                <c:pt idx="15">
                  <c:v>-286</c:v>
                </c:pt>
                <c:pt idx="16">
                  <c:v>760</c:v>
                </c:pt>
                <c:pt idx="17">
                  <c:v>967</c:v>
                </c:pt>
                <c:pt idx="18">
                  <c:v>1024</c:v>
                </c:pt>
                <c:pt idx="19">
                  <c:v>1230</c:v>
                </c:pt>
                <c:pt idx="20">
                  <c:v>1475</c:v>
                </c:pt>
                <c:pt idx="21">
                  <c:v>1511</c:v>
                </c:pt>
                <c:pt idx="22">
                  <c:v>1551</c:v>
                </c:pt>
                <c:pt idx="23">
                  <c:v>1981</c:v>
                </c:pt>
                <c:pt idx="24">
                  <c:v>3100</c:v>
                </c:pt>
                <c:pt idx="25">
                  <c:v>3471</c:v>
                </c:pt>
                <c:pt idx="26">
                  <c:v>3776</c:v>
                </c:pt>
                <c:pt idx="27">
                  <c:v>4395</c:v>
                </c:pt>
                <c:pt idx="28">
                  <c:v>5291</c:v>
                </c:pt>
                <c:pt idx="29">
                  <c:v>5757</c:v>
                </c:pt>
                <c:pt idx="30">
                  <c:v>7067</c:v>
                </c:pt>
                <c:pt idx="31">
                  <c:v>7397</c:v>
                </c:pt>
                <c:pt idx="32">
                  <c:v>8361</c:v>
                </c:pt>
                <c:pt idx="33">
                  <c:v>8886</c:v>
                </c:pt>
                <c:pt idx="34">
                  <c:v>13677</c:v>
                </c:pt>
                <c:pt idx="35">
                  <c:v>23900</c:v>
                </c:pt>
                <c:pt idx="36">
                  <c:v>43086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932096"/>
        <c:axId val="42958848"/>
      </c:barChart>
      <c:catAx>
        <c:axId val="42932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i="1"/>
                </a:pPr>
                <a:r>
                  <a:rPr lang="et-EE" sz="2000" i="1" dirty="0"/>
                  <a:t>ülekulu</a:t>
                </a:r>
                <a:r>
                  <a:rPr lang="et-EE" sz="2000" i="1" baseline="0" dirty="0"/>
                  <a:t> + 100 491 € = + 3,73 %</a:t>
                </a:r>
                <a:endParaRPr lang="et-EE" sz="2000" i="1" dirty="0"/>
              </a:p>
            </c:rich>
          </c:tx>
          <c:layout>
            <c:manualLayout>
              <c:xMode val="edge"/>
              <c:yMode val="edge"/>
              <c:x val="0.34954079545877076"/>
              <c:y val="0.68975925925925929"/>
            </c:manualLayout>
          </c:layout>
          <c:overlay val="0"/>
        </c:title>
        <c:numFmt formatCode="General" sourceLinked="1"/>
        <c:majorTickMark val="none"/>
        <c:minorTickMark val="none"/>
        <c:tickLblPos val="low"/>
        <c:txPr>
          <a:bodyPr rot="-5400000" vert="horz"/>
          <a:lstStyle/>
          <a:p>
            <a:pPr>
              <a:defRPr sz="1200" b="1" i="1"/>
            </a:pPr>
            <a:endParaRPr lang="et-EE"/>
          </a:p>
        </c:txPr>
        <c:crossAx val="42958848"/>
        <c:crosses val="autoZero"/>
        <c:auto val="1"/>
        <c:lblAlgn val="ctr"/>
        <c:lblOffset val="100"/>
        <c:noMultiLvlLbl val="0"/>
      </c:catAx>
      <c:valAx>
        <c:axId val="429588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t-EE"/>
          </a:p>
        </c:txPr>
        <c:crossAx val="42932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444585641387832E-2"/>
          <c:y val="1.2738269342850465E-2"/>
          <c:w val="0.93985333211193245"/>
          <c:h val="0.89354533211180587"/>
        </c:manualLayout>
      </c:layout>
      <c:lineChart>
        <c:grouping val="standard"/>
        <c:varyColors val="0"/>
        <c:ser>
          <c:idx val="0"/>
          <c:order val="0"/>
          <c:tx>
            <c:strRef>
              <c:f>'tabel €01.09....'!$C$2</c:f>
              <c:strCache>
                <c:ptCount val="1"/>
                <c:pt idx="0">
                  <c:v>tulu piimast tuh.€</c:v>
                </c:pt>
              </c:strCache>
            </c:strRef>
          </c:tx>
          <c:spPr>
            <a:ln w="19050"/>
          </c:spPr>
          <c:marker>
            <c:symbol val="circle"/>
            <c:size val="5"/>
            <c:spPr>
              <a:solidFill>
                <a:srgbClr val="FFC000"/>
              </a:solidFill>
            </c:spPr>
          </c:marker>
          <c:dLbls>
            <c:txPr>
              <a:bodyPr/>
              <a:lstStyle/>
              <a:p>
                <a:pPr>
                  <a:defRPr sz="900" b="1" i="1"/>
                </a:pPr>
                <a:endParaRPr lang="et-E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'tabel €01.09....'!$B$3:$B$75</c:f>
              <c:numCache>
                <c:formatCode>mmm\-yy</c:formatCode>
                <c:ptCount val="73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  <c:pt idx="45">
                  <c:v>41183</c:v>
                </c:pt>
                <c:pt idx="46">
                  <c:v>41214</c:v>
                </c:pt>
                <c:pt idx="47">
                  <c:v>41244</c:v>
                </c:pt>
                <c:pt idx="48">
                  <c:v>41275</c:v>
                </c:pt>
                <c:pt idx="49">
                  <c:v>41306</c:v>
                </c:pt>
                <c:pt idx="50">
                  <c:v>41334</c:v>
                </c:pt>
                <c:pt idx="51">
                  <c:v>41365</c:v>
                </c:pt>
                <c:pt idx="52">
                  <c:v>41395</c:v>
                </c:pt>
                <c:pt idx="53">
                  <c:v>41426</c:v>
                </c:pt>
                <c:pt idx="54">
                  <c:v>41456</c:v>
                </c:pt>
                <c:pt idx="55">
                  <c:v>41487</c:v>
                </c:pt>
                <c:pt idx="56">
                  <c:v>41518</c:v>
                </c:pt>
                <c:pt idx="57">
                  <c:v>41548</c:v>
                </c:pt>
                <c:pt idx="58">
                  <c:v>41579</c:v>
                </c:pt>
                <c:pt idx="59">
                  <c:v>41609</c:v>
                </c:pt>
                <c:pt idx="60">
                  <c:v>41640</c:v>
                </c:pt>
                <c:pt idx="61">
                  <c:v>41671</c:v>
                </c:pt>
                <c:pt idx="62">
                  <c:v>41699</c:v>
                </c:pt>
                <c:pt idx="63">
                  <c:v>41730</c:v>
                </c:pt>
                <c:pt idx="64">
                  <c:v>41760</c:v>
                </c:pt>
                <c:pt idx="65">
                  <c:v>41791</c:v>
                </c:pt>
                <c:pt idx="66">
                  <c:v>41821</c:v>
                </c:pt>
                <c:pt idx="67">
                  <c:v>41852</c:v>
                </c:pt>
                <c:pt idx="68">
                  <c:v>41883</c:v>
                </c:pt>
                <c:pt idx="69">
                  <c:v>41913</c:v>
                </c:pt>
                <c:pt idx="70">
                  <c:v>41944</c:v>
                </c:pt>
                <c:pt idx="71">
                  <c:v>41974</c:v>
                </c:pt>
                <c:pt idx="72">
                  <c:v>42005</c:v>
                </c:pt>
              </c:numCache>
            </c:numRef>
          </c:cat>
          <c:val>
            <c:numRef>
              <c:f>'tabel €01.09....'!$C$3:$C$75</c:f>
              <c:numCache>
                <c:formatCode>0</c:formatCode>
                <c:ptCount val="73"/>
                <c:pt idx="0">
                  <c:v>91.01</c:v>
                </c:pt>
                <c:pt idx="1">
                  <c:v>69.75</c:v>
                </c:pt>
                <c:pt idx="2">
                  <c:v>67.39</c:v>
                </c:pt>
                <c:pt idx="3">
                  <c:v>67.87</c:v>
                </c:pt>
                <c:pt idx="4">
                  <c:v>71.819999999999993</c:v>
                </c:pt>
                <c:pt idx="5">
                  <c:v>67.16</c:v>
                </c:pt>
                <c:pt idx="6">
                  <c:v>67.11</c:v>
                </c:pt>
                <c:pt idx="7">
                  <c:v>71.34</c:v>
                </c:pt>
                <c:pt idx="8">
                  <c:v>73</c:v>
                </c:pt>
                <c:pt idx="9">
                  <c:v>68.34</c:v>
                </c:pt>
                <c:pt idx="10">
                  <c:v>72.67</c:v>
                </c:pt>
                <c:pt idx="11">
                  <c:v>81.290000000000006</c:v>
                </c:pt>
                <c:pt idx="12">
                  <c:v>88.83</c:v>
                </c:pt>
                <c:pt idx="13">
                  <c:v>79.66</c:v>
                </c:pt>
                <c:pt idx="14">
                  <c:v>92.46</c:v>
                </c:pt>
                <c:pt idx="15">
                  <c:v>94.87</c:v>
                </c:pt>
                <c:pt idx="16">
                  <c:v>105.3</c:v>
                </c:pt>
                <c:pt idx="17">
                  <c:v>102.34</c:v>
                </c:pt>
                <c:pt idx="18">
                  <c:v>101.1</c:v>
                </c:pt>
                <c:pt idx="19">
                  <c:v>105.19</c:v>
                </c:pt>
                <c:pt idx="20">
                  <c:v>105.95</c:v>
                </c:pt>
                <c:pt idx="21">
                  <c:v>114.92</c:v>
                </c:pt>
                <c:pt idx="22">
                  <c:v>103.95</c:v>
                </c:pt>
                <c:pt idx="23">
                  <c:v>103.15</c:v>
                </c:pt>
                <c:pt idx="24">
                  <c:v>121.73</c:v>
                </c:pt>
                <c:pt idx="25">
                  <c:v>109.09</c:v>
                </c:pt>
                <c:pt idx="26">
                  <c:v>125.935</c:v>
                </c:pt>
                <c:pt idx="27">
                  <c:v>118.458</c:v>
                </c:pt>
                <c:pt idx="28">
                  <c:v>117.79783999999999</c:v>
                </c:pt>
                <c:pt idx="29">
                  <c:v>113.39978000000001</c:v>
                </c:pt>
                <c:pt idx="30">
                  <c:v>119.92532</c:v>
                </c:pt>
                <c:pt idx="31">
                  <c:v>120.43403000000001</c:v>
                </c:pt>
                <c:pt idx="32">
                  <c:v>115.37369</c:v>
                </c:pt>
                <c:pt idx="33">
                  <c:v>113.50078000000001</c:v>
                </c:pt>
                <c:pt idx="34">
                  <c:v>113.88693000000001</c:v>
                </c:pt>
                <c:pt idx="35">
                  <c:v>118.84299</c:v>
                </c:pt>
                <c:pt idx="36">
                  <c:v>123.74581000000001</c:v>
                </c:pt>
                <c:pt idx="37">
                  <c:v>120.82002</c:v>
                </c:pt>
                <c:pt idx="38">
                  <c:v>131.35431</c:v>
                </c:pt>
                <c:pt idx="39">
                  <c:v>116.99167</c:v>
                </c:pt>
                <c:pt idx="40">
                  <c:v>106.77856</c:v>
                </c:pt>
                <c:pt idx="41">
                  <c:v>100.55412</c:v>
                </c:pt>
                <c:pt idx="42">
                  <c:v>110.32651</c:v>
                </c:pt>
                <c:pt idx="43">
                  <c:v>113.07173</c:v>
                </c:pt>
                <c:pt idx="44">
                  <c:v>112.42700000000001</c:v>
                </c:pt>
                <c:pt idx="45">
                  <c:v>118.78927</c:v>
                </c:pt>
                <c:pt idx="46">
                  <c:v>118.24213</c:v>
                </c:pt>
                <c:pt idx="47">
                  <c:v>134.56571</c:v>
                </c:pt>
                <c:pt idx="48">
                  <c:v>138.82557</c:v>
                </c:pt>
                <c:pt idx="49">
                  <c:v>129.83763999999999</c:v>
                </c:pt>
                <c:pt idx="50">
                  <c:v>141.60759999999999</c:v>
                </c:pt>
                <c:pt idx="51">
                  <c:v>133.34300999999999</c:v>
                </c:pt>
                <c:pt idx="52">
                  <c:v>145.77781999999999</c:v>
                </c:pt>
                <c:pt idx="53">
                  <c:v>141.78833</c:v>
                </c:pt>
                <c:pt idx="54">
                  <c:v>149.06198000000001</c:v>
                </c:pt>
                <c:pt idx="55">
                  <c:v>146.12403</c:v>
                </c:pt>
                <c:pt idx="56">
                  <c:v>138.04150999999999</c:v>
                </c:pt>
                <c:pt idx="57">
                  <c:v>143.90289999999999</c:v>
                </c:pt>
                <c:pt idx="58">
                  <c:v>138.27643</c:v>
                </c:pt>
                <c:pt idx="59">
                  <c:v>148.50671</c:v>
                </c:pt>
                <c:pt idx="60">
                  <c:v>177.91986</c:v>
                </c:pt>
                <c:pt idx="61">
                  <c:v>172.08170999999999</c:v>
                </c:pt>
                <c:pt idx="62">
                  <c:v>192.84816000000001</c:v>
                </c:pt>
                <c:pt idx="63">
                  <c:v>183.95515</c:v>
                </c:pt>
                <c:pt idx="64">
                  <c:v>178.27113</c:v>
                </c:pt>
                <c:pt idx="65">
                  <c:v>152.50225</c:v>
                </c:pt>
                <c:pt idx="66">
                  <c:v>154.66589999999999</c:v>
                </c:pt>
                <c:pt idx="67">
                  <c:v>135.62109000000001</c:v>
                </c:pt>
                <c:pt idx="68">
                  <c:v>117.56032999999999</c:v>
                </c:pt>
                <c:pt idx="69">
                  <c:v>115.98045</c:v>
                </c:pt>
                <c:pt idx="70">
                  <c:v>105.97754</c:v>
                </c:pt>
                <c:pt idx="71">
                  <c:v>116.03295</c:v>
                </c:pt>
                <c:pt idx="72">
                  <c:v>118.94611999999999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'tabel €01.09....'!$D$2</c:f>
              <c:strCache>
                <c:ptCount val="1"/>
                <c:pt idx="0">
                  <c:v>jõusööda kulu tuh.€</c:v>
                </c:pt>
              </c:strCache>
            </c:strRef>
          </c:tx>
          <c:spPr>
            <a:ln w="19050"/>
          </c:spPr>
          <c:marker>
            <c:symbol val="square"/>
            <c:size val="5"/>
            <c:spPr>
              <a:solidFill>
                <a:srgbClr val="00B0F0"/>
              </a:solidFill>
            </c:spPr>
          </c:marker>
          <c:dLbls>
            <c:txPr>
              <a:bodyPr/>
              <a:lstStyle/>
              <a:p>
                <a:pPr>
                  <a:defRPr sz="900" b="1" i="1"/>
                </a:pPr>
                <a:endParaRPr lang="et-E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'tabel €01.09....'!$B$3:$B$75</c:f>
              <c:numCache>
                <c:formatCode>mmm\-yy</c:formatCode>
                <c:ptCount val="73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  <c:pt idx="45">
                  <c:v>41183</c:v>
                </c:pt>
                <c:pt idx="46">
                  <c:v>41214</c:v>
                </c:pt>
                <c:pt idx="47">
                  <c:v>41244</c:v>
                </c:pt>
                <c:pt idx="48">
                  <c:v>41275</c:v>
                </c:pt>
                <c:pt idx="49">
                  <c:v>41306</c:v>
                </c:pt>
                <c:pt idx="50">
                  <c:v>41334</c:v>
                </c:pt>
                <c:pt idx="51">
                  <c:v>41365</c:v>
                </c:pt>
                <c:pt idx="52">
                  <c:v>41395</c:v>
                </c:pt>
                <c:pt idx="53">
                  <c:v>41426</c:v>
                </c:pt>
                <c:pt idx="54">
                  <c:v>41456</c:v>
                </c:pt>
                <c:pt idx="55">
                  <c:v>41487</c:v>
                </c:pt>
                <c:pt idx="56">
                  <c:v>41518</c:v>
                </c:pt>
                <c:pt idx="57">
                  <c:v>41548</c:v>
                </c:pt>
                <c:pt idx="58">
                  <c:v>41579</c:v>
                </c:pt>
                <c:pt idx="59">
                  <c:v>41609</c:v>
                </c:pt>
                <c:pt idx="60">
                  <c:v>41640</c:v>
                </c:pt>
                <c:pt idx="61">
                  <c:v>41671</c:v>
                </c:pt>
                <c:pt idx="62">
                  <c:v>41699</c:v>
                </c:pt>
                <c:pt idx="63">
                  <c:v>41730</c:v>
                </c:pt>
                <c:pt idx="64">
                  <c:v>41760</c:v>
                </c:pt>
                <c:pt idx="65">
                  <c:v>41791</c:v>
                </c:pt>
                <c:pt idx="66">
                  <c:v>41821</c:v>
                </c:pt>
                <c:pt idx="67">
                  <c:v>41852</c:v>
                </c:pt>
                <c:pt idx="68">
                  <c:v>41883</c:v>
                </c:pt>
                <c:pt idx="69">
                  <c:v>41913</c:v>
                </c:pt>
                <c:pt idx="70">
                  <c:v>41944</c:v>
                </c:pt>
                <c:pt idx="71">
                  <c:v>41974</c:v>
                </c:pt>
                <c:pt idx="72">
                  <c:v>42005</c:v>
                </c:pt>
              </c:numCache>
            </c:numRef>
          </c:cat>
          <c:val>
            <c:numRef>
              <c:f>'tabel €01.09....'!$D$3:$D$75</c:f>
              <c:numCache>
                <c:formatCode>0</c:formatCode>
                <c:ptCount val="73"/>
                <c:pt idx="0">
                  <c:v>34.75</c:v>
                </c:pt>
                <c:pt idx="1">
                  <c:v>31.72</c:v>
                </c:pt>
                <c:pt idx="2">
                  <c:v>36.619999999999997</c:v>
                </c:pt>
                <c:pt idx="3">
                  <c:v>29.16</c:v>
                </c:pt>
                <c:pt idx="4">
                  <c:v>25.33</c:v>
                </c:pt>
                <c:pt idx="5">
                  <c:v>24.81</c:v>
                </c:pt>
                <c:pt idx="6">
                  <c:v>28.05</c:v>
                </c:pt>
                <c:pt idx="7">
                  <c:v>28.79</c:v>
                </c:pt>
                <c:pt idx="8">
                  <c:v>25.82</c:v>
                </c:pt>
                <c:pt idx="9">
                  <c:v>27.76</c:v>
                </c:pt>
                <c:pt idx="10">
                  <c:v>19.72</c:v>
                </c:pt>
                <c:pt idx="11">
                  <c:v>21.6</c:v>
                </c:pt>
                <c:pt idx="12">
                  <c:v>23.62</c:v>
                </c:pt>
                <c:pt idx="13">
                  <c:v>24.67</c:v>
                </c:pt>
                <c:pt idx="14">
                  <c:v>32.28</c:v>
                </c:pt>
                <c:pt idx="15">
                  <c:v>36.39</c:v>
                </c:pt>
                <c:pt idx="16">
                  <c:v>31.07</c:v>
                </c:pt>
                <c:pt idx="17">
                  <c:v>33.61</c:v>
                </c:pt>
                <c:pt idx="18">
                  <c:v>35.450000000000003</c:v>
                </c:pt>
                <c:pt idx="19">
                  <c:v>35.32</c:v>
                </c:pt>
                <c:pt idx="20">
                  <c:v>31.96</c:v>
                </c:pt>
                <c:pt idx="21">
                  <c:v>39.65</c:v>
                </c:pt>
                <c:pt idx="22">
                  <c:v>35.200000000000003</c:v>
                </c:pt>
                <c:pt idx="23">
                  <c:v>42.05</c:v>
                </c:pt>
                <c:pt idx="24">
                  <c:v>43.04</c:v>
                </c:pt>
                <c:pt idx="25">
                  <c:v>33.75</c:v>
                </c:pt>
                <c:pt idx="26">
                  <c:v>45.518999999999998</c:v>
                </c:pt>
                <c:pt idx="27">
                  <c:v>43.418999999999997</c:v>
                </c:pt>
                <c:pt idx="28">
                  <c:v>46.654380000000003</c:v>
                </c:pt>
                <c:pt idx="29">
                  <c:v>44.757240000000003</c:v>
                </c:pt>
                <c:pt idx="30">
                  <c:v>38.192729999999997</c:v>
                </c:pt>
                <c:pt idx="31">
                  <c:v>41.057160000000003</c:v>
                </c:pt>
                <c:pt idx="32">
                  <c:v>40.662880000000001</c:v>
                </c:pt>
                <c:pt idx="33">
                  <c:v>37.303229999999999</c:v>
                </c:pt>
                <c:pt idx="34">
                  <c:v>37.827829999999999</c:v>
                </c:pt>
                <c:pt idx="35">
                  <c:v>47.48498</c:v>
                </c:pt>
                <c:pt idx="36">
                  <c:v>35.007579999999997</c:v>
                </c:pt>
                <c:pt idx="37">
                  <c:v>37.373130000000003</c:v>
                </c:pt>
                <c:pt idx="38">
                  <c:v>38.108750000000001</c:v>
                </c:pt>
                <c:pt idx="39">
                  <c:v>40.820300000000003</c:v>
                </c:pt>
                <c:pt idx="40">
                  <c:v>43.810209999999998</c:v>
                </c:pt>
                <c:pt idx="41">
                  <c:v>44.914529999999999</c:v>
                </c:pt>
                <c:pt idx="42">
                  <c:v>50.209479999999999</c:v>
                </c:pt>
                <c:pt idx="43">
                  <c:v>53.271659999999997</c:v>
                </c:pt>
                <c:pt idx="44">
                  <c:v>52.126330000000003</c:v>
                </c:pt>
                <c:pt idx="45">
                  <c:v>51.244</c:v>
                </c:pt>
                <c:pt idx="46">
                  <c:v>43.997050000000002</c:v>
                </c:pt>
                <c:pt idx="47">
                  <c:v>55.893320000000003</c:v>
                </c:pt>
                <c:pt idx="48">
                  <c:v>48.756959999999999</c:v>
                </c:pt>
                <c:pt idx="49">
                  <c:v>44.946599999999997</c:v>
                </c:pt>
                <c:pt idx="50">
                  <c:v>53.290959999999998</c:v>
                </c:pt>
                <c:pt idx="51">
                  <c:v>54.823270000000001</c:v>
                </c:pt>
                <c:pt idx="52">
                  <c:v>56.058300000000003</c:v>
                </c:pt>
                <c:pt idx="53">
                  <c:v>56.959159999999997</c:v>
                </c:pt>
                <c:pt idx="54">
                  <c:v>61.215220000000002</c:v>
                </c:pt>
                <c:pt idx="55">
                  <c:v>55.153329999999997</c:v>
                </c:pt>
                <c:pt idx="56">
                  <c:v>45.867910000000002</c:v>
                </c:pt>
                <c:pt idx="57">
                  <c:v>53.668970000000002</c:v>
                </c:pt>
                <c:pt idx="58">
                  <c:v>38.440049999999999</c:v>
                </c:pt>
                <c:pt idx="59">
                  <c:v>42.243000000000002</c:v>
                </c:pt>
                <c:pt idx="60">
                  <c:v>53.429789999999997</c:v>
                </c:pt>
                <c:pt idx="61">
                  <c:v>48.070369999999997</c:v>
                </c:pt>
                <c:pt idx="62">
                  <c:v>48.36112</c:v>
                </c:pt>
                <c:pt idx="63">
                  <c:v>52.566650000000003</c:v>
                </c:pt>
                <c:pt idx="64">
                  <c:v>53.469630000000002</c:v>
                </c:pt>
                <c:pt idx="65">
                  <c:v>51.246250000000003</c:v>
                </c:pt>
                <c:pt idx="66">
                  <c:v>51.958730000000003</c:v>
                </c:pt>
                <c:pt idx="67">
                  <c:v>48.591810000000002</c:v>
                </c:pt>
                <c:pt idx="68">
                  <c:v>47.96575</c:v>
                </c:pt>
                <c:pt idx="69">
                  <c:v>49.030900000000003</c:v>
                </c:pt>
                <c:pt idx="70">
                  <c:v>40.397829999999999</c:v>
                </c:pt>
                <c:pt idx="71">
                  <c:v>40.511719999999997</c:v>
                </c:pt>
                <c:pt idx="72">
                  <c:v>52.304279999999999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'tabel €01.09....'!$F$2</c:f>
              <c:strCache>
                <c:ptCount val="1"/>
                <c:pt idx="0">
                  <c:v>jääktulu tuh.€</c:v>
                </c:pt>
              </c:strCache>
            </c:strRef>
          </c:tx>
          <c:dLbls>
            <c:txPr>
              <a:bodyPr/>
              <a:lstStyle/>
              <a:p>
                <a:pPr>
                  <a:defRPr sz="900" b="1" i="1"/>
                </a:pPr>
                <a:endParaRPr lang="et-E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'tabel €01.09....'!$B$3:$B$75</c:f>
              <c:numCache>
                <c:formatCode>mmm\-yy</c:formatCode>
                <c:ptCount val="73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  <c:pt idx="45">
                  <c:v>41183</c:v>
                </c:pt>
                <c:pt idx="46">
                  <c:v>41214</c:v>
                </c:pt>
                <c:pt idx="47">
                  <c:v>41244</c:v>
                </c:pt>
                <c:pt idx="48">
                  <c:v>41275</c:v>
                </c:pt>
                <c:pt idx="49">
                  <c:v>41306</c:v>
                </c:pt>
                <c:pt idx="50">
                  <c:v>41334</c:v>
                </c:pt>
                <c:pt idx="51">
                  <c:v>41365</c:v>
                </c:pt>
                <c:pt idx="52">
                  <c:v>41395</c:v>
                </c:pt>
                <c:pt idx="53">
                  <c:v>41426</c:v>
                </c:pt>
                <c:pt idx="54">
                  <c:v>41456</c:v>
                </c:pt>
                <c:pt idx="55">
                  <c:v>41487</c:v>
                </c:pt>
                <c:pt idx="56">
                  <c:v>41518</c:v>
                </c:pt>
                <c:pt idx="57">
                  <c:v>41548</c:v>
                </c:pt>
                <c:pt idx="58">
                  <c:v>41579</c:v>
                </c:pt>
                <c:pt idx="59">
                  <c:v>41609</c:v>
                </c:pt>
                <c:pt idx="60">
                  <c:v>41640</c:v>
                </c:pt>
                <c:pt idx="61">
                  <c:v>41671</c:v>
                </c:pt>
                <c:pt idx="62">
                  <c:v>41699</c:v>
                </c:pt>
                <c:pt idx="63">
                  <c:v>41730</c:v>
                </c:pt>
                <c:pt idx="64">
                  <c:v>41760</c:v>
                </c:pt>
                <c:pt idx="65">
                  <c:v>41791</c:v>
                </c:pt>
                <c:pt idx="66">
                  <c:v>41821</c:v>
                </c:pt>
                <c:pt idx="67">
                  <c:v>41852</c:v>
                </c:pt>
                <c:pt idx="68">
                  <c:v>41883</c:v>
                </c:pt>
                <c:pt idx="69">
                  <c:v>41913</c:v>
                </c:pt>
                <c:pt idx="70">
                  <c:v>41944</c:v>
                </c:pt>
                <c:pt idx="71">
                  <c:v>41974</c:v>
                </c:pt>
                <c:pt idx="72">
                  <c:v>42005</c:v>
                </c:pt>
              </c:numCache>
            </c:numRef>
          </c:cat>
          <c:val>
            <c:numRef>
              <c:f>'tabel €01.09....'!$F$3:$F$75</c:f>
              <c:numCache>
                <c:formatCode>0</c:formatCode>
                <c:ptCount val="73"/>
                <c:pt idx="0">
                  <c:v>56.260000000000005</c:v>
                </c:pt>
                <c:pt idx="1">
                  <c:v>38.03</c:v>
                </c:pt>
                <c:pt idx="2">
                  <c:v>30.770000000000003</c:v>
                </c:pt>
                <c:pt idx="3">
                  <c:v>38.710000000000008</c:v>
                </c:pt>
                <c:pt idx="4">
                  <c:v>46.489999999999995</c:v>
                </c:pt>
                <c:pt idx="5">
                  <c:v>42.349999999999994</c:v>
                </c:pt>
                <c:pt idx="6">
                  <c:v>39.06</c:v>
                </c:pt>
                <c:pt idx="7">
                  <c:v>42.550000000000004</c:v>
                </c:pt>
                <c:pt idx="8">
                  <c:v>47.18</c:v>
                </c:pt>
                <c:pt idx="9">
                  <c:v>40.58</c:v>
                </c:pt>
                <c:pt idx="10">
                  <c:v>52.95</c:v>
                </c:pt>
                <c:pt idx="11">
                  <c:v>59.690000000000005</c:v>
                </c:pt>
                <c:pt idx="12">
                  <c:v>65.209999999999994</c:v>
                </c:pt>
                <c:pt idx="13">
                  <c:v>54.989999999999995</c:v>
                </c:pt>
                <c:pt idx="14">
                  <c:v>60.179999999999993</c:v>
                </c:pt>
                <c:pt idx="15">
                  <c:v>58.480000000000004</c:v>
                </c:pt>
                <c:pt idx="16">
                  <c:v>74.22999999999999</c:v>
                </c:pt>
                <c:pt idx="17">
                  <c:v>68.73</c:v>
                </c:pt>
                <c:pt idx="18">
                  <c:v>65.649999999999991</c:v>
                </c:pt>
                <c:pt idx="19">
                  <c:v>69.87</c:v>
                </c:pt>
                <c:pt idx="20">
                  <c:v>73.990000000000009</c:v>
                </c:pt>
                <c:pt idx="21">
                  <c:v>75.27000000000001</c:v>
                </c:pt>
                <c:pt idx="22">
                  <c:v>68.75</c:v>
                </c:pt>
                <c:pt idx="23">
                  <c:v>61.100000000000009</c:v>
                </c:pt>
                <c:pt idx="24">
                  <c:v>78.69</c:v>
                </c:pt>
                <c:pt idx="25">
                  <c:v>75.34</c:v>
                </c:pt>
                <c:pt idx="26">
                  <c:v>80.415999999999997</c:v>
                </c:pt>
                <c:pt idx="27">
                  <c:v>75.039000000000001</c:v>
                </c:pt>
                <c:pt idx="28">
                  <c:v>71.14345999999999</c:v>
                </c:pt>
                <c:pt idx="29">
                  <c:v>68.642539999999997</c:v>
                </c:pt>
                <c:pt idx="30">
                  <c:v>81.732590000000002</c:v>
                </c:pt>
                <c:pt idx="31">
                  <c:v>79.376869999999997</c:v>
                </c:pt>
                <c:pt idx="32">
                  <c:v>74.710809999999995</c:v>
                </c:pt>
                <c:pt idx="33">
                  <c:v>76.197550000000007</c:v>
                </c:pt>
                <c:pt idx="34">
                  <c:v>76.059100000000001</c:v>
                </c:pt>
                <c:pt idx="35">
                  <c:v>71.358010000000007</c:v>
                </c:pt>
                <c:pt idx="36">
                  <c:v>88.738230000000016</c:v>
                </c:pt>
                <c:pt idx="37">
                  <c:v>83.446889999999996</c:v>
                </c:pt>
                <c:pt idx="38">
                  <c:v>93.245559999999998</c:v>
                </c:pt>
                <c:pt idx="39">
                  <c:v>76.171369999999996</c:v>
                </c:pt>
                <c:pt idx="40">
                  <c:v>62.968350000000001</c:v>
                </c:pt>
                <c:pt idx="41">
                  <c:v>55.639589999999998</c:v>
                </c:pt>
                <c:pt idx="42">
                  <c:v>60.11703</c:v>
                </c:pt>
                <c:pt idx="43">
                  <c:v>59.800070000000005</c:v>
                </c:pt>
                <c:pt idx="44">
                  <c:v>60.300670000000004</c:v>
                </c:pt>
                <c:pt idx="45">
                  <c:v>67.545270000000002</c:v>
                </c:pt>
                <c:pt idx="46">
                  <c:v>74.245080000000002</c:v>
                </c:pt>
                <c:pt idx="47">
                  <c:v>78.672389999999993</c:v>
                </c:pt>
                <c:pt idx="48">
                  <c:v>90.068610000000007</c:v>
                </c:pt>
                <c:pt idx="49">
                  <c:v>84.891040000000004</c:v>
                </c:pt>
                <c:pt idx="50">
                  <c:v>88.316639999999992</c:v>
                </c:pt>
                <c:pt idx="51">
                  <c:v>78.519739999999985</c:v>
                </c:pt>
                <c:pt idx="52">
                  <c:v>89.719519999999989</c:v>
                </c:pt>
                <c:pt idx="53">
                  <c:v>84.829170000000005</c:v>
                </c:pt>
                <c:pt idx="54">
                  <c:v>87.846760000000003</c:v>
                </c:pt>
                <c:pt idx="55">
                  <c:v>90.970700000000008</c:v>
                </c:pt>
                <c:pt idx="56">
                  <c:v>92.173599999999993</c:v>
                </c:pt>
                <c:pt idx="57">
                  <c:v>90.233929999999987</c:v>
                </c:pt>
                <c:pt idx="58">
                  <c:v>99.836380000000005</c:v>
                </c:pt>
                <c:pt idx="59">
                  <c:v>106.26371</c:v>
                </c:pt>
                <c:pt idx="60">
                  <c:v>124.49007</c:v>
                </c:pt>
                <c:pt idx="61">
                  <c:v>124.01133999999999</c:v>
                </c:pt>
                <c:pt idx="62">
                  <c:v>144.48704000000001</c:v>
                </c:pt>
                <c:pt idx="63">
                  <c:v>131.38849999999999</c:v>
                </c:pt>
                <c:pt idx="64">
                  <c:v>124.8015</c:v>
                </c:pt>
                <c:pt idx="65">
                  <c:v>101.256</c:v>
                </c:pt>
                <c:pt idx="66">
                  <c:v>102.70716999999999</c:v>
                </c:pt>
                <c:pt idx="67">
                  <c:v>87.02928</c:v>
                </c:pt>
                <c:pt idx="68">
                  <c:v>69.594579999999993</c:v>
                </c:pt>
                <c:pt idx="69">
                  <c:v>66.949550000000002</c:v>
                </c:pt>
                <c:pt idx="70">
                  <c:v>65.579710000000006</c:v>
                </c:pt>
                <c:pt idx="71">
                  <c:v>75.521230000000003</c:v>
                </c:pt>
                <c:pt idx="72">
                  <c:v>66.641840000000002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007808"/>
        <c:axId val="48025984"/>
      </c:lineChart>
      <c:dateAx>
        <c:axId val="48007808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/>
          <a:lstStyle/>
          <a:p>
            <a:pPr>
              <a:defRPr sz="1600" b="1" i="1"/>
            </a:pPr>
            <a:endParaRPr lang="et-EE"/>
          </a:p>
        </c:txPr>
        <c:crossAx val="48025984"/>
        <c:crosses val="autoZero"/>
        <c:auto val="1"/>
        <c:lblOffset val="100"/>
        <c:baseTimeUnit val="months"/>
      </c:dateAx>
      <c:valAx>
        <c:axId val="48025984"/>
        <c:scaling>
          <c:orientation val="minMax"/>
          <c:max val="200"/>
          <c:min val="15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t-EE"/>
          </a:p>
        </c:txPr>
        <c:crossAx val="48007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0532371189293549E-2"/>
          <c:y val="5.930341380095875E-2"/>
          <c:w val="0.75668412153018549"/>
          <c:h val="0.27187844027122116"/>
        </c:manualLayout>
      </c:layout>
      <c:overlay val="0"/>
      <c:txPr>
        <a:bodyPr/>
        <a:lstStyle/>
        <a:p>
          <a:pPr>
            <a:defRPr sz="2800" b="1" i="1"/>
          </a:pPr>
          <a:endParaRPr lang="et-E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804190951924197E-2"/>
          <c:y val="1.3791004937942079E-2"/>
          <c:w val="0.94417086515945015"/>
          <c:h val="0.855317541072895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tabel!$B$1</c:f>
              <c:strCache>
                <c:ptCount val="1"/>
                <c:pt idx="0">
                  <c:v>jõusööt kg/tn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 i="1"/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tabel!$A$2:$A$23</c:f>
              <c:strCache>
                <c:ptCount val="22"/>
                <c:pt idx="0">
                  <c:v>1993.a.</c:v>
                </c:pt>
                <c:pt idx="1">
                  <c:v>1994.a.</c:v>
                </c:pt>
                <c:pt idx="2">
                  <c:v>1995.a.</c:v>
                </c:pt>
                <c:pt idx="3">
                  <c:v>1996.a.</c:v>
                </c:pt>
                <c:pt idx="4">
                  <c:v>1997.a.</c:v>
                </c:pt>
                <c:pt idx="5">
                  <c:v>1998.a.</c:v>
                </c:pt>
                <c:pt idx="6">
                  <c:v>1999.a.</c:v>
                </c:pt>
                <c:pt idx="7">
                  <c:v>2000.a.</c:v>
                </c:pt>
                <c:pt idx="8">
                  <c:v>2001.a.</c:v>
                </c:pt>
                <c:pt idx="9">
                  <c:v>2002.a.</c:v>
                </c:pt>
                <c:pt idx="10">
                  <c:v>2003.a.</c:v>
                </c:pt>
                <c:pt idx="11">
                  <c:v>2004.a.</c:v>
                </c:pt>
                <c:pt idx="12">
                  <c:v>2005.a.</c:v>
                </c:pt>
                <c:pt idx="13">
                  <c:v>2006.a.</c:v>
                </c:pt>
                <c:pt idx="14">
                  <c:v>2007.a.</c:v>
                </c:pt>
                <c:pt idx="15">
                  <c:v>2008.a.</c:v>
                </c:pt>
                <c:pt idx="16">
                  <c:v>2009.a.</c:v>
                </c:pt>
                <c:pt idx="17">
                  <c:v>2010.a.</c:v>
                </c:pt>
                <c:pt idx="18">
                  <c:v>2011.a.</c:v>
                </c:pt>
                <c:pt idx="19">
                  <c:v>2012.a.</c:v>
                </c:pt>
                <c:pt idx="20">
                  <c:v>2013.a.</c:v>
                </c:pt>
                <c:pt idx="21">
                  <c:v>2014.a.</c:v>
                </c:pt>
              </c:strCache>
            </c:strRef>
          </c:cat>
          <c:val>
            <c:numRef>
              <c:f>tabel!$B$2:$B$23</c:f>
              <c:numCache>
                <c:formatCode>General</c:formatCode>
                <c:ptCount val="22"/>
                <c:pt idx="1">
                  <c:v>910</c:v>
                </c:pt>
                <c:pt idx="2">
                  <c:v>940</c:v>
                </c:pt>
                <c:pt idx="3">
                  <c:v>1040</c:v>
                </c:pt>
                <c:pt idx="4">
                  <c:v>960</c:v>
                </c:pt>
                <c:pt idx="5">
                  <c:v>920</c:v>
                </c:pt>
                <c:pt idx="6">
                  <c:v>850</c:v>
                </c:pt>
                <c:pt idx="7">
                  <c:v>804</c:v>
                </c:pt>
                <c:pt idx="8">
                  <c:v>788</c:v>
                </c:pt>
                <c:pt idx="9">
                  <c:v>873</c:v>
                </c:pt>
                <c:pt idx="10">
                  <c:v>865</c:v>
                </c:pt>
                <c:pt idx="11">
                  <c:v>807</c:v>
                </c:pt>
                <c:pt idx="12">
                  <c:v>1027</c:v>
                </c:pt>
                <c:pt idx="13">
                  <c:v>855</c:v>
                </c:pt>
                <c:pt idx="14">
                  <c:v>829</c:v>
                </c:pt>
                <c:pt idx="15">
                  <c:v>436</c:v>
                </c:pt>
                <c:pt idx="16">
                  <c:v>422</c:v>
                </c:pt>
                <c:pt idx="17">
                  <c:v>473</c:v>
                </c:pt>
                <c:pt idx="18">
                  <c:v>436</c:v>
                </c:pt>
                <c:pt idx="19">
                  <c:v>435</c:v>
                </c:pt>
                <c:pt idx="20">
                  <c:v>440</c:v>
                </c:pt>
                <c:pt idx="21">
                  <c:v>410</c:v>
                </c:pt>
              </c:numCache>
            </c:numRef>
          </c:val>
        </c:ser>
        <c:ser>
          <c:idx val="1"/>
          <c:order val="1"/>
          <c:tx>
            <c:strRef>
              <c:f>tabel!$C$1</c:f>
              <c:strCache>
                <c:ptCount val="1"/>
                <c:pt idx="0">
                  <c:v>piimatoodang tonni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 i="1"/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tabel!$A$2:$A$23</c:f>
              <c:strCache>
                <c:ptCount val="22"/>
                <c:pt idx="0">
                  <c:v>1993.a.</c:v>
                </c:pt>
                <c:pt idx="1">
                  <c:v>1994.a.</c:v>
                </c:pt>
                <c:pt idx="2">
                  <c:v>1995.a.</c:v>
                </c:pt>
                <c:pt idx="3">
                  <c:v>1996.a.</c:v>
                </c:pt>
                <c:pt idx="4">
                  <c:v>1997.a.</c:v>
                </c:pt>
                <c:pt idx="5">
                  <c:v>1998.a.</c:v>
                </c:pt>
                <c:pt idx="6">
                  <c:v>1999.a.</c:v>
                </c:pt>
                <c:pt idx="7">
                  <c:v>2000.a.</c:v>
                </c:pt>
                <c:pt idx="8">
                  <c:v>2001.a.</c:v>
                </c:pt>
                <c:pt idx="9">
                  <c:v>2002.a.</c:v>
                </c:pt>
                <c:pt idx="10">
                  <c:v>2003.a.</c:v>
                </c:pt>
                <c:pt idx="11">
                  <c:v>2004.a.</c:v>
                </c:pt>
                <c:pt idx="12">
                  <c:v>2005.a.</c:v>
                </c:pt>
                <c:pt idx="13">
                  <c:v>2006.a.</c:v>
                </c:pt>
                <c:pt idx="14">
                  <c:v>2007.a.</c:v>
                </c:pt>
                <c:pt idx="15">
                  <c:v>2008.a.</c:v>
                </c:pt>
                <c:pt idx="16">
                  <c:v>2009.a.</c:v>
                </c:pt>
                <c:pt idx="17">
                  <c:v>2010.a.</c:v>
                </c:pt>
                <c:pt idx="18">
                  <c:v>2011.a.</c:v>
                </c:pt>
                <c:pt idx="19">
                  <c:v>2012.a.</c:v>
                </c:pt>
                <c:pt idx="20">
                  <c:v>2013.a.</c:v>
                </c:pt>
                <c:pt idx="21">
                  <c:v>2014.a.</c:v>
                </c:pt>
              </c:strCache>
            </c:strRef>
          </c:cat>
          <c:val>
            <c:numRef>
              <c:f>tabel!$C$2:$C$23</c:f>
              <c:numCache>
                <c:formatCode>0</c:formatCode>
                <c:ptCount val="22"/>
                <c:pt idx="0">
                  <c:v>1615</c:v>
                </c:pt>
                <c:pt idx="1">
                  <c:v>1723</c:v>
                </c:pt>
                <c:pt idx="2">
                  <c:v>1544</c:v>
                </c:pt>
                <c:pt idx="3">
                  <c:v>1409</c:v>
                </c:pt>
                <c:pt idx="4">
                  <c:v>1316</c:v>
                </c:pt>
                <c:pt idx="5">
                  <c:v>1404</c:v>
                </c:pt>
                <c:pt idx="6">
                  <c:v>1496</c:v>
                </c:pt>
                <c:pt idx="7">
                  <c:v>1874</c:v>
                </c:pt>
                <c:pt idx="8">
                  <c:v>2337</c:v>
                </c:pt>
                <c:pt idx="9">
                  <c:v>2608</c:v>
                </c:pt>
                <c:pt idx="10">
                  <c:v>2756</c:v>
                </c:pt>
                <c:pt idx="11">
                  <c:v>3022</c:v>
                </c:pt>
                <c:pt idx="12">
                  <c:v>2738</c:v>
                </c:pt>
                <c:pt idx="13">
                  <c:v>3289</c:v>
                </c:pt>
                <c:pt idx="14">
                  <c:v>3734</c:v>
                </c:pt>
                <c:pt idx="15">
                  <c:v>4350</c:v>
                </c:pt>
                <c:pt idx="16">
                  <c:v>4714</c:v>
                </c:pt>
                <c:pt idx="17">
                  <c:v>4618</c:v>
                </c:pt>
                <c:pt idx="18">
                  <c:v>4605</c:v>
                </c:pt>
                <c:pt idx="19">
                  <c:v>4951.7640000000001</c:v>
                </c:pt>
                <c:pt idx="20">
                  <c:v>5144.1719999999996</c:v>
                </c:pt>
                <c:pt idx="21">
                  <c:v>5722.3459999999995</c:v>
                </c:pt>
              </c:numCache>
            </c:numRef>
          </c:val>
        </c:ser>
        <c:ser>
          <c:idx val="2"/>
          <c:order val="2"/>
          <c:tx>
            <c:strRef>
              <c:f>tabel!$D$1</c:f>
              <c:strCache>
                <c:ptCount val="1"/>
                <c:pt idx="0">
                  <c:v>piima lehmalt kg/lehm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 i="1"/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tabel!$A$2:$A$23</c:f>
              <c:strCache>
                <c:ptCount val="22"/>
                <c:pt idx="0">
                  <c:v>1993.a.</c:v>
                </c:pt>
                <c:pt idx="1">
                  <c:v>1994.a.</c:v>
                </c:pt>
                <c:pt idx="2">
                  <c:v>1995.a.</c:v>
                </c:pt>
                <c:pt idx="3">
                  <c:v>1996.a.</c:v>
                </c:pt>
                <c:pt idx="4">
                  <c:v>1997.a.</c:v>
                </c:pt>
                <c:pt idx="5">
                  <c:v>1998.a.</c:v>
                </c:pt>
                <c:pt idx="6">
                  <c:v>1999.a.</c:v>
                </c:pt>
                <c:pt idx="7">
                  <c:v>2000.a.</c:v>
                </c:pt>
                <c:pt idx="8">
                  <c:v>2001.a.</c:v>
                </c:pt>
                <c:pt idx="9">
                  <c:v>2002.a.</c:v>
                </c:pt>
                <c:pt idx="10">
                  <c:v>2003.a.</c:v>
                </c:pt>
                <c:pt idx="11">
                  <c:v>2004.a.</c:v>
                </c:pt>
                <c:pt idx="12">
                  <c:v>2005.a.</c:v>
                </c:pt>
                <c:pt idx="13">
                  <c:v>2006.a.</c:v>
                </c:pt>
                <c:pt idx="14">
                  <c:v>2007.a.</c:v>
                </c:pt>
                <c:pt idx="15">
                  <c:v>2008.a.</c:v>
                </c:pt>
                <c:pt idx="16">
                  <c:v>2009.a.</c:v>
                </c:pt>
                <c:pt idx="17">
                  <c:v>2010.a.</c:v>
                </c:pt>
                <c:pt idx="18">
                  <c:v>2011.a.</c:v>
                </c:pt>
                <c:pt idx="19">
                  <c:v>2012.a.</c:v>
                </c:pt>
                <c:pt idx="20">
                  <c:v>2013.a.</c:v>
                </c:pt>
                <c:pt idx="21">
                  <c:v>2014.a.</c:v>
                </c:pt>
              </c:strCache>
            </c:strRef>
          </c:cat>
          <c:val>
            <c:numRef>
              <c:f>tabel!$D$2:$D$23</c:f>
              <c:numCache>
                <c:formatCode>General</c:formatCode>
                <c:ptCount val="22"/>
                <c:pt idx="0">
                  <c:v>5008</c:v>
                </c:pt>
                <c:pt idx="1">
                  <c:v>5042</c:v>
                </c:pt>
                <c:pt idx="2">
                  <c:v>4580</c:v>
                </c:pt>
                <c:pt idx="3">
                  <c:v>4397</c:v>
                </c:pt>
                <c:pt idx="4">
                  <c:v>4383</c:v>
                </c:pt>
                <c:pt idx="5">
                  <c:v>5271</c:v>
                </c:pt>
                <c:pt idx="6">
                  <c:v>5380</c:v>
                </c:pt>
                <c:pt idx="7">
                  <c:v>6352</c:v>
                </c:pt>
                <c:pt idx="8">
                  <c:v>7395</c:v>
                </c:pt>
                <c:pt idx="9">
                  <c:v>8176</c:v>
                </c:pt>
                <c:pt idx="10">
                  <c:v>7657</c:v>
                </c:pt>
                <c:pt idx="11">
                  <c:v>7789</c:v>
                </c:pt>
                <c:pt idx="12">
                  <c:v>7779</c:v>
                </c:pt>
                <c:pt idx="13">
                  <c:v>8223</c:v>
                </c:pt>
                <c:pt idx="14">
                  <c:v>7912</c:v>
                </c:pt>
                <c:pt idx="15">
                  <c:v>8463</c:v>
                </c:pt>
                <c:pt idx="16">
                  <c:v>9298</c:v>
                </c:pt>
                <c:pt idx="17">
                  <c:v>9368</c:v>
                </c:pt>
                <c:pt idx="18">
                  <c:v>9065</c:v>
                </c:pt>
                <c:pt idx="19">
                  <c:v>8938</c:v>
                </c:pt>
                <c:pt idx="20">
                  <c:v>9073</c:v>
                </c:pt>
                <c:pt idx="21">
                  <c:v>9350</c:v>
                </c:pt>
              </c:numCache>
            </c:numRef>
          </c:val>
        </c:ser>
        <c:ser>
          <c:idx val="3"/>
          <c:order val="3"/>
          <c:tx>
            <c:strRef>
              <c:f>tabel!$E$1</c:f>
              <c:strCache>
                <c:ptCount val="1"/>
                <c:pt idx="0">
                  <c:v>omahind €/tn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900" b="1" i="1"/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tabel!$A$2:$A$23</c:f>
              <c:strCache>
                <c:ptCount val="22"/>
                <c:pt idx="0">
                  <c:v>1993.a.</c:v>
                </c:pt>
                <c:pt idx="1">
                  <c:v>1994.a.</c:v>
                </c:pt>
                <c:pt idx="2">
                  <c:v>1995.a.</c:v>
                </c:pt>
                <c:pt idx="3">
                  <c:v>1996.a.</c:v>
                </c:pt>
                <c:pt idx="4">
                  <c:v>1997.a.</c:v>
                </c:pt>
                <c:pt idx="5">
                  <c:v>1998.a.</c:v>
                </c:pt>
                <c:pt idx="6">
                  <c:v>1999.a.</c:v>
                </c:pt>
                <c:pt idx="7">
                  <c:v>2000.a.</c:v>
                </c:pt>
                <c:pt idx="8">
                  <c:v>2001.a.</c:v>
                </c:pt>
                <c:pt idx="9">
                  <c:v>2002.a.</c:v>
                </c:pt>
                <c:pt idx="10">
                  <c:v>2003.a.</c:v>
                </c:pt>
                <c:pt idx="11">
                  <c:v>2004.a.</c:v>
                </c:pt>
                <c:pt idx="12">
                  <c:v>2005.a.</c:v>
                </c:pt>
                <c:pt idx="13">
                  <c:v>2006.a.</c:v>
                </c:pt>
                <c:pt idx="14">
                  <c:v>2007.a.</c:v>
                </c:pt>
                <c:pt idx="15">
                  <c:v>2008.a.</c:v>
                </c:pt>
                <c:pt idx="16">
                  <c:v>2009.a.</c:v>
                </c:pt>
                <c:pt idx="17">
                  <c:v>2010.a.</c:v>
                </c:pt>
                <c:pt idx="18">
                  <c:v>2011.a.</c:v>
                </c:pt>
                <c:pt idx="19">
                  <c:v>2012.a.</c:v>
                </c:pt>
                <c:pt idx="20">
                  <c:v>2013.a.</c:v>
                </c:pt>
                <c:pt idx="21">
                  <c:v>2014.a.</c:v>
                </c:pt>
              </c:strCache>
            </c:strRef>
          </c:cat>
          <c:val>
            <c:numRef>
              <c:f>tabel!$E$2:$E$23</c:f>
              <c:numCache>
                <c:formatCode>0</c:formatCode>
                <c:ptCount val="22"/>
                <c:pt idx="0">
                  <c:v>62.441680620709931</c:v>
                </c:pt>
                <c:pt idx="1">
                  <c:v>82.637761558421644</c:v>
                </c:pt>
                <c:pt idx="2">
                  <c:v>101.36387457978091</c:v>
                </c:pt>
                <c:pt idx="3">
                  <c:v>126.22550586069818</c:v>
                </c:pt>
                <c:pt idx="4">
                  <c:v>142.77862283179732</c:v>
                </c:pt>
                <c:pt idx="5">
                  <c:v>150.1284624135595</c:v>
                </c:pt>
                <c:pt idx="6">
                  <c:v>134.34228522490508</c:v>
                </c:pt>
                <c:pt idx="7">
                  <c:v>135.49269489857221</c:v>
                </c:pt>
                <c:pt idx="8">
                  <c:v>140.73345007861133</c:v>
                </c:pt>
                <c:pt idx="9">
                  <c:v>150.19237406209658</c:v>
                </c:pt>
                <c:pt idx="10">
                  <c:v>164.25293674025028</c:v>
                </c:pt>
                <c:pt idx="11">
                  <c:v>190.45671264044586</c:v>
                </c:pt>
                <c:pt idx="12">
                  <c:v>194.35532320120666</c:v>
                </c:pt>
                <c:pt idx="13">
                  <c:v>215.89354875819669</c:v>
                </c:pt>
                <c:pt idx="14">
                  <c:v>253.60142139506348</c:v>
                </c:pt>
                <c:pt idx="15">
                  <c:v>229.31499495097978</c:v>
                </c:pt>
                <c:pt idx="16">
                  <c:v>162.33558728413843</c:v>
                </c:pt>
                <c:pt idx="17">
                  <c:v>224.3298863650889</c:v>
                </c:pt>
                <c:pt idx="18">
                  <c:v>250.98104380504392</c:v>
                </c:pt>
                <c:pt idx="19">
                  <c:v>246</c:v>
                </c:pt>
                <c:pt idx="20">
                  <c:v>262</c:v>
                </c:pt>
                <c:pt idx="21">
                  <c:v>258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326528"/>
        <c:axId val="48328064"/>
      </c:barChart>
      <c:catAx>
        <c:axId val="48326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1"/>
            </a:pPr>
            <a:endParaRPr lang="et-EE"/>
          </a:p>
        </c:txPr>
        <c:crossAx val="48328064"/>
        <c:crosses val="autoZero"/>
        <c:auto val="1"/>
        <c:lblAlgn val="ctr"/>
        <c:lblOffset val="100"/>
        <c:noMultiLvlLbl val="0"/>
      </c:catAx>
      <c:valAx>
        <c:axId val="4832806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48326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7423027873534149E-2"/>
          <c:y val="3.1828640064059791E-2"/>
          <c:w val="0.28359127124557482"/>
          <c:h val="0.34425232439165443"/>
        </c:manualLayout>
      </c:layout>
      <c:overlay val="0"/>
      <c:txPr>
        <a:bodyPr/>
        <a:lstStyle/>
        <a:p>
          <a:pPr>
            <a:defRPr sz="1800" b="1" i="1"/>
          </a:pPr>
          <a:endParaRPr lang="et-E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 i="1"/>
            </a:pPr>
            <a:r>
              <a:rPr lang="et-EE" sz="2800" i="1"/>
              <a:t>P</a:t>
            </a:r>
            <a:r>
              <a:rPr lang="en-US" sz="2800" i="1"/>
              <a:t>iima müügihind</a:t>
            </a:r>
            <a:r>
              <a:rPr lang="et-EE" sz="2800" i="1"/>
              <a:t>   € / tn</a:t>
            </a:r>
            <a:endParaRPr lang="en-US" sz="2800" i="1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5444585641387832E-2"/>
          <c:y val="1.2738269342850465E-2"/>
          <c:w val="0.96455541435861214"/>
          <c:h val="0.89354533211180587"/>
        </c:manualLayout>
      </c:layout>
      <c:lineChart>
        <c:grouping val="standard"/>
        <c:varyColors val="0"/>
        <c:ser>
          <c:idx val="0"/>
          <c:order val="0"/>
          <c:tx>
            <c:strRef>
              <c:f>tabel!$H$3</c:f>
              <c:strCache>
                <c:ptCount val="1"/>
                <c:pt idx="0">
                  <c:v>piima müügihind</c:v>
                </c:pt>
              </c:strCache>
            </c:strRef>
          </c:tx>
          <c:spPr>
            <a:ln w="19050">
              <a:solidFill>
                <a:srgbClr val="00B050"/>
              </a:solidFill>
            </a:ln>
          </c:spPr>
          <c:marker>
            <c:symbol val="circle"/>
            <c:size val="5"/>
            <c:spPr>
              <a:solidFill>
                <a:srgbClr val="FFC000"/>
              </a:solidFill>
            </c:spPr>
          </c:marker>
          <c:dLbls>
            <c:txPr>
              <a:bodyPr rot="-5400000" vert="horz"/>
              <a:lstStyle/>
              <a:p>
                <a:pPr>
                  <a:defRPr sz="800" b="1" i="1"/>
                </a:pPr>
                <a:endParaRPr lang="et-E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tabel!$G$4:$G$99</c:f>
              <c:numCache>
                <c:formatCode>mmm\-yy</c:formatCode>
                <c:ptCount val="96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</c:numCache>
            </c:numRef>
          </c:cat>
          <c:val>
            <c:numRef>
              <c:f>tabel!$H$4:$H$99</c:f>
              <c:numCache>
                <c:formatCode>General</c:formatCode>
                <c:ptCount val="96"/>
                <c:pt idx="0">
                  <c:v>332</c:v>
                </c:pt>
                <c:pt idx="1">
                  <c:v>330</c:v>
                </c:pt>
                <c:pt idx="2">
                  <c:v>324</c:v>
                </c:pt>
                <c:pt idx="3">
                  <c:v>300</c:v>
                </c:pt>
                <c:pt idx="4">
                  <c:v>291</c:v>
                </c:pt>
                <c:pt idx="5">
                  <c:v>279</c:v>
                </c:pt>
                <c:pt idx="6">
                  <c:v>279</c:v>
                </c:pt>
                <c:pt idx="7">
                  <c:v>279</c:v>
                </c:pt>
                <c:pt idx="8">
                  <c:v>280</c:v>
                </c:pt>
                <c:pt idx="9">
                  <c:v>271</c:v>
                </c:pt>
                <c:pt idx="10">
                  <c:v>271</c:v>
                </c:pt>
                <c:pt idx="11">
                  <c:v>253</c:v>
                </c:pt>
                <c:pt idx="12">
                  <c:v>240</c:v>
                </c:pt>
                <c:pt idx="13">
                  <c:v>215</c:v>
                </c:pt>
                <c:pt idx="14">
                  <c:v>190</c:v>
                </c:pt>
                <c:pt idx="15">
                  <c:v>195</c:v>
                </c:pt>
                <c:pt idx="16">
                  <c:v>196</c:v>
                </c:pt>
                <c:pt idx="17">
                  <c:v>195</c:v>
                </c:pt>
                <c:pt idx="18">
                  <c:v>186</c:v>
                </c:pt>
                <c:pt idx="19">
                  <c:v>193</c:v>
                </c:pt>
                <c:pt idx="20">
                  <c:v>199</c:v>
                </c:pt>
                <c:pt idx="21">
                  <c:v>203</c:v>
                </c:pt>
                <c:pt idx="22">
                  <c:v>228</c:v>
                </c:pt>
                <c:pt idx="23">
                  <c:v>240</c:v>
                </c:pt>
                <c:pt idx="24">
                  <c:v>259</c:v>
                </c:pt>
                <c:pt idx="25">
                  <c:v>263</c:v>
                </c:pt>
                <c:pt idx="26">
                  <c:v>261</c:v>
                </c:pt>
                <c:pt idx="27">
                  <c:v>264</c:v>
                </c:pt>
                <c:pt idx="28">
                  <c:v>272</c:v>
                </c:pt>
                <c:pt idx="29">
                  <c:v>282</c:v>
                </c:pt>
                <c:pt idx="30">
                  <c:v>281</c:v>
                </c:pt>
                <c:pt idx="31">
                  <c:v>280</c:v>
                </c:pt>
                <c:pt idx="32">
                  <c:v>295</c:v>
                </c:pt>
                <c:pt idx="33">
                  <c:v>307</c:v>
                </c:pt>
                <c:pt idx="34">
                  <c:v>307</c:v>
                </c:pt>
                <c:pt idx="35">
                  <c:v>312</c:v>
                </c:pt>
                <c:pt idx="36">
                  <c:v>312</c:v>
                </c:pt>
                <c:pt idx="37">
                  <c:v>311</c:v>
                </c:pt>
                <c:pt idx="38">
                  <c:v>328</c:v>
                </c:pt>
                <c:pt idx="39">
                  <c:v>336</c:v>
                </c:pt>
                <c:pt idx="40">
                  <c:v>335</c:v>
                </c:pt>
                <c:pt idx="41">
                  <c:v>335</c:v>
                </c:pt>
                <c:pt idx="42">
                  <c:v>334</c:v>
                </c:pt>
                <c:pt idx="43">
                  <c:v>335</c:v>
                </c:pt>
                <c:pt idx="44">
                  <c:v>320</c:v>
                </c:pt>
                <c:pt idx="45">
                  <c:v>323</c:v>
                </c:pt>
                <c:pt idx="46">
                  <c:v>322</c:v>
                </c:pt>
                <c:pt idx="47">
                  <c:v>325</c:v>
                </c:pt>
                <c:pt idx="48">
                  <c:v>333</c:v>
                </c:pt>
                <c:pt idx="49">
                  <c:v>333</c:v>
                </c:pt>
                <c:pt idx="50">
                  <c:v>330</c:v>
                </c:pt>
                <c:pt idx="51">
                  <c:v>310</c:v>
                </c:pt>
                <c:pt idx="52">
                  <c:v>277</c:v>
                </c:pt>
                <c:pt idx="53">
                  <c:v>268</c:v>
                </c:pt>
                <c:pt idx="54">
                  <c:v>267</c:v>
                </c:pt>
                <c:pt idx="55">
                  <c:v>268</c:v>
                </c:pt>
                <c:pt idx="56">
                  <c:v>277</c:v>
                </c:pt>
                <c:pt idx="57">
                  <c:v>285</c:v>
                </c:pt>
                <c:pt idx="58">
                  <c:v>303</c:v>
                </c:pt>
                <c:pt idx="59">
                  <c:v>319</c:v>
                </c:pt>
                <c:pt idx="60">
                  <c:v>327</c:v>
                </c:pt>
                <c:pt idx="61">
                  <c:v>330</c:v>
                </c:pt>
                <c:pt idx="62">
                  <c:v>329</c:v>
                </c:pt>
                <c:pt idx="63">
                  <c:v>326</c:v>
                </c:pt>
                <c:pt idx="64">
                  <c:v>331</c:v>
                </c:pt>
                <c:pt idx="65">
                  <c:v>333</c:v>
                </c:pt>
                <c:pt idx="66">
                  <c:v>335</c:v>
                </c:pt>
                <c:pt idx="67">
                  <c:v>336</c:v>
                </c:pt>
                <c:pt idx="68">
                  <c:v>346</c:v>
                </c:pt>
                <c:pt idx="69">
                  <c:v>358</c:v>
                </c:pt>
                <c:pt idx="70">
                  <c:v>362</c:v>
                </c:pt>
                <c:pt idx="71">
                  <c:v>374</c:v>
                </c:pt>
                <c:pt idx="72">
                  <c:v>395</c:v>
                </c:pt>
                <c:pt idx="73">
                  <c:v>401</c:v>
                </c:pt>
                <c:pt idx="74">
                  <c:v>404</c:v>
                </c:pt>
                <c:pt idx="75">
                  <c:v>397</c:v>
                </c:pt>
                <c:pt idx="76">
                  <c:v>366</c:v>
                </c:pt>
                <c:pt idx="77">
                  <c:v>331</c:v>
                </c:pt>
                <c:pt idx="78">
                  <c:v>323</c:v>
                </c:pt>
                <c:pt idx="79">
                  <c:v>288</c:v>
                </c:pt>
                <c:pt idx="80">
                  <c:v>253</c:v>
                </c:pt>
                <c:pt idx="81">
                  <c:v>252</c:v>
                </c:pt>
                <c:pt idx="82">
                  <c:v>247</c:v>
                </c:pt>
                <c:pt idx="83">
                  <c:v>240</c:v>
                </c:pt>
                <c:pt idx="84">
                  <c:v>232</c:v>
                </c:pt>
                <c:pt idx="85">
                  <c:v>245</c:v>
                </c:pt>
                <c:pt idx="86">
                  <c:v>247</c:v>
                </c:pt>
                <c:pt idx="87">
                  <c:v>251</c:v>
                </c:pt>
                <c:pt idx="88">
                  <c:v>252</c:v>
                </c:pt>
                <c:pt idx="89">
                  <c:v>255</c:v>
                </c:pt>
                <c:pt idx="90">
                  <c:v>260</c:v>
                </c:pt>
                <c:pt idx="91">
                  <c:v>270</c:v>
                </c:pt>
                <c:pt idx="92">
                  <c:v>290</c:v>
                </c:pt>
                <c:pt idx="93">
                  <c:v>290</c:v>
                </c:pt>
                <c:pt idx="94">
                  <c:v>300</c:v>
                </c:pt>
                <c:pt idx="95">
                  <c:v>315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380928"/>
        <c:axId val="48382720"/>
      </c:lineChart>
      <c:dateAx>
        <c:axId val="483809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600" b="1" i="1"/>
            </a:pPr>
            <a:endParaRPr lang="et-EE"/>
          </a:p>
        </c:txPr>
        <c:crossAx val="48382720"/>
        <c:crosses val="autoZero"/>
        <c:auto val="1"/>
        <c:lblOffset val="100"/>
        <c:baseTimeUnit val="months"/>
      </c:dateAx>
      <c:valAx>
        <c:axId val="48382720"/>
        <c:scaling>
          <c:orientation val="minMax"/>
          <c:min val="1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t-EE"/>
          </a:p>
        </c:txPr>
        <c:crossAx val="483809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480016607941839E-2"/>
          <c:y val="2.3192884589731094E-2"/>
          <c:w val="0.95526961350842343"/>
          <c:h val="0.91194099155906116"/>
        </c:manualLayout>
      </c:layout>
      <c:lineChart>
        <c:grouping val="standard"/>
        <c:varyColors val="0"/>
        <c:ser>
          <c:idx val="0"/>
          <c:order val="0"/>
          <c:tx>
            <c:strRef>
              <c:f>tabel!$P$3</c:f>
              <c:strCache>
                <c:ptCount val="1"/>
                <c:pt idx="0">
                  <c:v>piima müügihind €</c:v>
                </c:pt>
              </c:strCache>
            </c:strRef>
          </c:tx>
          <c:marker>
            <c:symbol val="circle"/>
            <c:size val="8"/>
            <c:spPr>
              <a:solidFill>
                <a:srgbClr val="FFFF00"/>
              </a:solidFill>
            </c:spPr>
          </c:marker>
          <c:dLbls>
            <c:txPr>
              <a:bodyPr/>
              <a:lstStyle/>
              <a:p>
                <a:pPr>
                  <a:defRPr sz="1600"/>
                </a:pPr>
                <a:endParaRPr lang="et-E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tabel!$O$4:$O$13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tabel!$P$4:$P$13</c:f>
              <c:numCache>
                <c:formatCode>0</c:formatCode>
                <c:ptCount val="10"/>
                <c:pt idx="0">
                  <c:v>240.947</c:v>
                </c:pt>
                <c:pt idx="1">
                  <c:v>275.45999999999998</c:v>
                </c:pt>
                <c:pt idx="2">
                  <c:v>290.15899999999999</c:v>
                </c:pt>
                <c:pt idx="3">
                  <c:v>206.435</c:v>
                </c:pt>
                <c:pt idx="4">
                  <c:v>281.85000000000002</c:v>
                </c:pt>
                <c:pt idx="5">
                  <c:v>326</c:v>
                </c:pt>
                <c:pt idx="6">
                  <c:v>297</c:v>
                </c:pt>
                <c:pt idx="7">
                  <c:v>340</c:v>
                </c:pt>
                <c:pt idx="8">
                  <c:v>325.29000000000002</c:v>
                </c:pt>
                <c:pt idx="9" formatCode="General">
                  <c:v>268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tabel!$Q$3</c:f>
              <c:strCache>
                <c:ptCount val="1"/>
                <c:pt idx="0">
                  <c:v>piima omahind €</c:v>
                </c:pt>
              </c:strCache>
            </c:strRef>
          </c:tx>
          <c:marker>
            <c:spPr>
              <a:solidFill>
                <a:srgbClr val="00B0F0"/>
              </a:solidFill>
            </c:spPr>
          </c:marker>
          <c:dLbls>
            <c:txPr>
              <a:bodyPr/>
              <a:lstStyle/>
              <a:p>
                <a:pPr>
                  <a:defRPr sz="1600"/>
                </a:pPr>
                <a:endParaRPr lang="et-E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tabel!$O$4:$O$13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tabel!$Q$4:$Q$13</c:f>
              <c:numCache>
                <c:formatCode>0</c:formatCode>
                <c:ptCount val="10"/>
                <c:pt idx="0">
                  <c:v>216.02099999999999</c:v>
                </c:pt>
                <c:pt idx="1">
                  <c:v>253.73</c:v>
                </c:pt>
                <c:pt idx="2">
                  <c:v>229.44300000000001</c:v>
                </c:pt>
                <c:pt idx="3">
                  <c:v>162.33600000000001</c:v>
                </c:pt>
                <c:pt idx="4">
                  <c:v>224.33</c:v>
                </c:pt>
                <c:pt idx="5">
                  <c:v>251</c:v>
                </c:pt>
                <c:pt idx="6">
                  <c:v>246</c:v>
                </c:pt>
                <c:pt idx="7">
                  <c:v>262</c:v>
                </c:pt>
                <c:pt idx="8">
                  <c:v>258</c:v>
                </c:pt>
                <c:pt idx="9" formatCode="General">
                  <c:v>255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330432"/>
        <c:axId val="49336320"/>
      </c:lineChart>
      <c:catAx>
        <c:axId val="49330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t-EE"/>
          </a:p>
        </c:txPr>
        <c:crossAx val="49336320"/>
        <c:crosses val="autoZero"/>
        <c:auto val="1"/>
        <c:lblAlgn val="ctr"/>
        <c:lblOffset val="100"/>
        <c:noMultiLvlLbl val="0"/>
      </c:catAx>
      <c:valAx>
        <c:axId val="49336320"/>
        <c:scaling>
          <c:orientation val="minMax"/>
          <c:min val="14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t-EE"/>
          </a:p>
        </c:txPr>
        <c:crossAx val="49330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555366865865919"/>
          <c:y val="3.3985318289863196E-2"/>
          <c:w val="0.83256263939845021"/>
          <c:h val="8.5994377532368008E-2"/>
        </c:manualLayout>
      </c:layout>
      <c:overlay val="0"/>
      <c:txPr>
        <a:bodyPr/>
        <a:lstStyle/>
        <a:p>
          <a:pPr>
            <a:defRPr sz="2800"/>
          </a:pPr>
          <a:endParaRPr lang="et-EE"/>
        </a:p>
      </c:txPr>
    </c:legend>
    <c:plotVisOnly val="1"/>
    <c:dispBlanksAs val="gap"/>
    <c:showDLblsOverMax val="0"/>
  </c:chart>
  <c:txPr>
    <a:bodyPr/>
    <a:lstStyle/>
    <a:p>
      <a:pPr>
        <a:defRPr sz="1200" b="1" i="1"/>
      </a:pPr>
      <a:endParaRPr lang="et-E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582133200521576E-2"/>
          <c:y val="2.2830552960540949E-2"/>
          <c:w val="0.9466313418662281"/>
          <c:h val="0.9016311095454970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Tabel!$G$1</c:f>
              <c:strCache>
                <c:ptCount val="1"/>
                <c:pt idx="0">
                  <c:v>sünd pead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 i="1"/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Tabel!$F$2:$F$16</c:f>
              <c:strCache>
                <c:ptCount val="15"/>
                <c:pt idx="0">
                  <c:v>2000.a.</c:v>
                </c:pt>
                <c:pt idx="1">
                  <c:v>2001.a.</c:v>
                </c:pt>
                <c:pt idx="2">
                  <c:v>2002.a.</c:v>
                </c:pt>
                <c:pt idx="3">
                  <c:v>2003.a.</c:v>
                </c:pt>
                <c:pt idx="4">
                  <c:v>2004.a.</c:v>
                </c:pt>
                <c:pt idx="5">
                  <c:v>2005.a.</c:v>
                </c:pt>
                <c:pt idx="6">
                  <c:v>2006.a.</c:v>
                </c:pt>
                <c:pt idx="7">
                  <c:v>2007.a.</c:v>
                </c:pt>
                <c:pt idx="8">
                  <c:v>2008.a.</c:v>
                </c:pt>
                <c:pt idx="9">
                  <c:v>2009.a.</c:v>
                </c:pt>
                <c:pt idx="10">
                  <c:v>2010.a.</c:v>
                </c:pt>
                <c:pt idx="11">
                  <c:v>2011.a.</c:v>
                </c:pt>
                <c:pt idx="12">
                  <c:v>2012.a.</c:v>
                </c:pt>
                <c:pt idx="13">
                  <c:v>2013.a.</c:v>
                </c:pt>
                <c:pt idx="14">
                  <c:v>2014.a.</c:v>
                </c:pt>
              </c:strCache>
            </c:strRef>
          </c:cat>
          <c:val>
            <c:numRef>
              <c:f>Tabel!$G$2:$G$16</c:f>
              <c:numCache>
                <c:formatCode>General</c:formatCode>
                <c:ptCount val="15"/>
                <c:pt idx="0">
                  <c:v>237</c:v>
                </c:pt>
                <c:pt idx="1">
                  <c:v>318</c:v>
                </c:pt>
                <c:pt idx="2">
                  <c:v>333</c:v>
                </c:pt>
                <c:pt idx="3">
                  <c:v>334</c:v>
                </c:pt>
                <c:pt idx="4">
                  <c:v>361</c:v>
                </c:pt>
                <c:pt idx="5">
                  <c:v>340</c:v>
                </c:pt>
                <c:pt idx="6">
                  <c:v>378</c:v>
                </c:pt>
                <c:pt idx="7">
                  <c:v>450</c:v>
                </c:pt>
                <c:pt idx="8">
                  <c:v>479</c:v>
                </c:pt>
                <c:pt idx="9">
                  <c:v>491</c:v>
                </c:pt>
                <c:pt idx="10">
                  <c:v>485</c:v>
                </c:pt>
                <c:pt idx="11">
                  <c:v>491</c:v>
                </c:pt>
                <c:pt idx="12">
                  <c:v>542</c:v>
                </c:pt>
                <c:pt idx="13">
                  <c:v>523</c:v>
                </c:pt>
                <c:pt idx="14">
                  <c:v>590</c:v>
                </c:pt>
              </c:numCache>
            </c:numRef>
          </c:val>
        </c:ser>
        <c:ser>
          <c:idx val="1"/>
          <c:order val="1"/>
          <c:tx>
            <c:strRef>
              <c:f>Tabel!$H$1</c:f>
              <c:strCache>
                <c:ptCount val="1"/>
                <c:pt idx="0">
                  <c:v>lõppemine pead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 i="1"/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Tabel!$F$2:$F$16</c:f>
              <c:strCache>
                <c:ptCount val="15"/>
                <c:pt idx="0">
                  <c:v>2000.a.</c:v>
                </c:pt>
                <c:pt idx="1">
                  <c:v>2001.a.</c:v>
                </c:pt>
                <c:pt idx="2">
                  <c:v>2002.a.</c:v>
                </c:pt>
                <c:pt idx="3">
                  <c:v>2003.a.</c:v>
                </c:pt>
                <c:pt idx="4">
                  <c:v>2004.a.</c:v>
                </c:pt>
                <c:pt idx="5">
                  <c:v>2005.a.</c:v>
                </c:pt>
                <c:pt idx="6">
                  <c:v>2006.a.</c:v>
                </c:pt>
                <c:pt idx="7">
                  <c:v>2007.a.</c:v>
                </c:pt>
                <c:pt idx="8">
                  <c:v>2008.a.</c:v>
                </c:pt>
                <c:pt idx="9">
                  <c:v>2009.a.</c:v>
                </c:pt>
                <c:pt idx="10">
                  <c:v>2010.a.</c:v>
                </c:pt>
                <c:pt idx="11">
                  <c:v>2011.a.</c:v>
                </c:pt>
                <c:pt idx="12">
                  <c:v>2012.a.</c:v>
                </c:pt>
                <c:pt idx="13">
                  <c:v>2013.a.</c:v>
                </c:pt>
                <c:pt idx="14">
                  <c:v>2014.a.</c:v>
                </c:pt>
              </c:strCache>
            </c:strRef>
          </c:cat>
          <c:val>
            <c:numRef>
              <c:f>Tabel!$H$2:$H$16</c:f>
              <c:numCache>
                <c:formatCode>General</c:formatCode>
                <c:ptCount val="15"/>
                <c:pt idx="0">
                  <c:v>30</c:v>
                </c:pt>
                <c:pt idx="1">
                  <c:v>56</c:v>
                </c:pt>
                <c:pt idx="2">
                  <c:v>62</c:v>
                </c:pt>
                <c:pt idx="3">
                  <c:v>77</c:v>
                </c:pt>
                <c:pt idx="4">
                  <c:v>39</c:v>
                </c:pt>
                <c:pt idx="5">
                  <c:v>52</c:v>
                </c:pt>
                <c:pt idx="6">
                  <c:v>113</c:v>
                </c:pt>
                <c:pt idx="7">
                  <c:v>74</c:v>
                </c:pt>
                <c:pt idx="8">
                  <c:v>93</c:v>
                </c:pt>
                <c:pt idx="9">
                  <c:v>90</c:v>
                </c:pt>
                <c:pt idx="10">
                  <c:v>30</c:v>
                </c:pt>
                <c:pt idx="11">
                  <c:v>19</c:v>
                </c:pt>
                <c:pt idx="12">
                  <c:v>35</c:v>
                </c:pt>
                <c:pt idx="13">
                  <c:v>20</c:v>
                </c:pt>
                <c:pt idx="14">
                  <c:v>21</c:v>
                </c:pt>
              </c:numCache>
            </c:numRef>
          </c:val>
        </c:ser>
        <c:ser>
          <c:idx val="2"/>
          <c:order val="2"/>
          <c:tx>
            <c:strRef>
              <c:f>Tabel!$I$1</c:f>
              <c:strCache>
                <c:ptCount val="1"/>
                <c:pt idx="0">
                  <c:v>ravimid tuh. €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 i="1"/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Tabel!$F$2:$F$16</c:f>
              <c:strCache>
                <c:ptCount val="15"/>
                <c:pt idx="0">
                  <c:v>2000.a.</c:v>
                </c:pt>
                <c:pt idx="1">
                  <c:v>2001.a.</c:v>
                </c:pt>
                <c:pt idx="2">
                  <c:v>2002.a.</c:v>
                </c:pt>
                <c:pt idx="3">
                  <c:v>2003.a.</c:v>
                </c:pt>
                <c:pt idx="4">
                  <c:v>2004.a.</c:v>
                </c:pt>
                <c:pt idx="5">
                  <c:v>2005.a.</c:v>
                </c:pt>
                <c:pt idx="6">
                  <c:v>2006.a.</c:v>
                </c:pt>
                <c:pt idx="7">
                  <c:v>2007.a.</c:v>
                </c:pt>
                <c:pt idx="8">
                  <c:v>2008.a.</c:v>
                </c:pt>
                <c:pt idx="9">
                  <c:v>2009.a.</c:v>
                </c:pt>
                <c:pt idx="10">
                  <c:v>2010.a.</c:v>
                </c:pt>
                <c:pt idx="11">
                  <c:v>2011.a.</c:v>
                </c:pt>
                <c:pt idx="12">
                  <c:v>2012.a.</c:v>
                </c:pt>
                <c:pt idx="13">
                  <c:v>2013.a.</c:v>
                </c:pt>
                <c:pt idx="14">
                  <c:v>2014.a.</c:v>
                </c:pt>
              </c:strCache>
            </c:strRef>
          </c:cat>
          <c:val>
            <c:numRef>
              <c:f>Tabel!$I$2:$I$16</c:f>
              <c:numCache>
                <c:formatCode>0.0</c:formatCode>
                <c:ptCount val="15"/>
                <c:pt idx="0">
                  <c:v>2.4030779849935451</c:v>
                </c:pt>
                <c:pt idx="1">
                  <c:v>4.0839543415182851</c:v>
                </c:pt>
                <c:pt idx="2">
                  <c:v>6.6979407666841357</c:v>
                </c:pt>
                <c:pt idx="3">
                  <c:v>8.1934733424513944</c:v>
                </c:pt>
                <c:pt idx="4">
                  <c:v>12.2966011785308</c:v>
                </c:pt>
                <c:pt idx="5">
                  <c:v>14.667723339255813</c:v>
                </c:pt>
                <c:pt idx="6">
                  <c:v>15.357969143456087</c:v>
                </c:pt>
                <c:pt idx="7">
                  <c:v>19.173494561118709</c:v>
                </c:pt>
                <c:pt idx="8">
                  <c:v>25.788350184704665</c:v>
                </c:pt>
                <c:pt idx="9">
                  <c:v>35.394270959825135</c:v>
                </c:pt>
                <c:pt idx="10">
                  <c:v>40.213209259519644</c:v>
                </c:pt>
                <c:pt idx="11">
                  <c:v>46.227295386857207</c:v>
                </c:pt>
                <c:pt idx="12">
                  <c:v>35.55565</c:v>
                </c:pt>
                <c:pt idx="13">
                  <c:v>29.116</c:v>
                </c:pt>
                <c:pt idx="14">
                  <c:v>34.145719999999997</c:v>
                </c:pt>
              </c:numCache>
            </c:numRef>
          </c:val>
        </c:ser>
        <c:ser>
          <c:idx val="3"/>
          <c:order val="3"/>
          <c:tx>
            <c:strRef>
              <c:f>Tabel!$K$1</c:f>
              <c:strCache>
                <c:ptCount val="1"/>
                <c:pt idx="0">
                  <c:v>raviteenus tuh.€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 i="1"/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Tabel!$F$2:$F$16</c:f>
              <c:strCache>
                <c:ptCount val="15"/>
                <c:pt idx="0">
                  <c:v>2000.a.</c:v>
                </c:pt>
                <c:pt idx="1">
                  <c:v>2001.a.</c:v>
                </c:pt>
                <c:pt idx="2">
                  <c:v>2002.a.</c:v>
                </c:pt>
                <c:pt idx="3">
                  <c:v>2003.a.</c:v>
                </c:pt>
                <c:pt idx="4">
                  <c:v>2004.a.</c:v>
                </c:pt>
                <c:pt idx="5">
                  <c:v>2005.a.</c:v>
                </c:pt>
                <c:pt idx="6">
                  <c:v>2006.a.</c:v>
                </c:pt>
                <c:pt idx="7">
                  <c:v>2007.a.</c:v>
                </c:pt>
                <c:pt idx="8">
                  <c:v>2008.a.</c:v>
                </c:pt>
                <c:pt idx="9">
                  <c:v>2009.a.</c:v>
                </c:pt>
                <c:pt idx="10">
                  <c:v>2010.a.</c:v>
                </c:pt>
                <c:pt idx="11">
                  <c:v>2011.a.</c:v>
                </c:pt>
                <c:pt idx="12">
                  <c:v>2012.a.</c:v>
                </c:pt>
                <c:pt idx="13">
                  <c:v>2013.a.</c:v>
                </c:pt>
                <c:pt idx="14">
                  <c:v>2014.a.</c:v>
                </c:pt>
              </c:strCache>
            </c:strRef>
          </c:cat>
          <c:val>
            <c:numRef>
              <c:f>Tabel!$K$2:$K$16</c:f>
              <c:numCache>
                <c:formatCode>0.0</c:formatCode>
                <c:ptCount val="15"/>
                <c:pt idx="0">
                  <c:v>1.0673245305689414</c:v>
                </c:pt>
                <c:pt idx="1">
                  <c:v>2.1538225556990018</c:v>
                </c:pt>
                <c:pt idx="2">
                  <c:v>2.3391663364564828</c:v>
                </c:pt>
                <c:pt idx="3">
                  <c:v>2.3455575013101893</c:v>
                </c:pt>
                <c:pt idx="4">
                  <c:v>5.1832346963557576</c:v>
                </c:pt>
                <c:pt idx="5">
                  <c:v>8.8070251684071952</c:v>
                </c:pt>
                <c:pt idx="6">
                  <c:v>11.120626845448852</c:v>
                </c:pt>
                <c:pt idx="7">
                  <c:v>13.817698413712883</c:v>
                </c:pt>
                <c:pt idx="8">
                  <c:v>18.003911392890469</c:v>
                </c:pt>
                <c:pt idx="9">
                  <c:v>18.278731481599838</c:v>
                </c:pt>
                <c:pt idx="10">
                  <c:v>23.142407935270285</c:v>
                </c:pt>
                <c:pt idx="11">
                  <c:v>23.18075492439252</c:v>
                </c:pt>
                <c:pt idx="12">
                  <c:v>16.50761</c:v>
                </c:pt>
                <c:pt idx="13">
                  <c:v>13.789</c:v>
                </c:pt>
                <c:pt idx="14">
                  <c:v>22.317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944640"/>
        <c:axId val="48946176"/>
      </c:barChart>
      <c:catAx>
        <c:axId val="489446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 i="1"/>
            </a:pPr>
            <a:endParaRPr lang="et-EE"/>
          </a:p>
        </c:txPr>
        <c:crossAx val="48946176"/>
        <c:crosses val="autoZero"/>
        <c:auto val="1"/>
        <c:lblAlgn val="ctr"/>
        <c:lblOffset val="100"/>
        <c:noMultiLvlLbl val="0"/>
      </c:catAx>
      <c:valAx>
        <c:axId val="48946176"/>
        <c:scaling>
          <c:orientation val="minMax"/>
          <c:max val="7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t-EE"/>
          </a:p>
        </c:txPr>
        <c:crossAx val="48944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7019937829161763E-2"/>
          <c:y val="1.8269318030161484E-2"/>
          <c:w val="0.40325580577409814"/>
          <c:h val="0.34199243738600471"/>
        </c:manualLayout>
      </c:layout>
      <c:overlay val="0"/>
      <c:txPr>
        <a:bodyPr/>
        <a:lstStyle/>
        <a:p>
          <a:pPr>
            <a:defRPr sz="2400" b="1" i="1"/>
          </a:pPr>
          <a:endParaRPr lang="et-E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i="1"/>
            </a:pPr>
            <a:r>
              <a:rPr lang="et-EE" sz="2400" i="1"/>
              <a:t>Vasikate huku % sünnist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1592473151429282E-2"/>
          <c:y val="1.3791004937942079E-2"/>
          <c:w val="0.96427163332839771"/>
          <c:h val="0.92055554072690071"/>
        </c:manualLayout>
      </c:layout>
      <c:lineChart>
        <c:grouping val="standard"/>
        <c:varyColors val="0"/>
        <c:ser>
          <c:idx val="0"/>
          <c:order val="0"/>
          <c:tx>
            <c:strRef>
              <c:f>Tabel!$D$1</c:f>
              <c:strCache>
                <c:ptCount val="1"/>
                <c:pt idx="0">
                  <c:v>huku % sünnist</c:v>
                </c:pt>
              </c:strCache>
            </c:strRef>
          </c:tx>
          <c:spPr>
            <a:ln w="25400"/>
          </c:spPr>
          <c:marker>
            <c:symbol val="circle"/>
            <c:size val="8"/>
            <c:spPr>
              <a:solidFill>
                <a:srgbClr val="92D050"/>
              </a:solidFill>
            </c:spPr>
          </c:marker>
          <c:dLbls>
            <c:txPr>
              <a:bodyPr/>
              <a:lstStyle/>
              <a:p>
                <a:pPr>
                  <a:defRPr sz="1800" b="1" i="1"/>
                </a:pPr>
                <a:endParaRPr lang="et-E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Tabel!$A$2:$A$16</c:f>
              <c:strCache>
                <c:ptCount val="15"/>
                <c:pt idx="0">
                  <c:v>2000.a.</c:v>
                </c:pt>
                <c:pt idx="1">
                  <c:v>2001.a.</c:v>
                </c:pt>
                <c:pt idx="2">
                  <c:v>2002.a.</c:v>
                </c:pt>
                <c:pt idx="3">
                  <c:v>2003.a.</c:v>
                </c:pt>
                <c:pt idx="4">
                  <c:v>2004.a.</c:v>
                </c:pt>
                <c:pt idx="5">
                  <c:v>2005.a.</c:v>
                </c:pt>
                <c:pt idx="6">
                  <c:v>2006.a.</c:v>
                </c:pt>
                <c:pt idx="7">
                  <c:v>2007.a.</c:v>
                </c:pt>
                <c:pt idx="8">
                  <c:v>2008.a.</c:v>
                </c:pt>
                <c:pt idx="9">
                  <c:v>2009.a.</c:v>
                </c:pt>
                <c:pt idx="10">
                  <c:v>2010.a.</c:v>
                </c:pt>
                <c:pt idx="11">
                  <c:v>2011.a.</c:v>
                </c:pt>
                <c:pt idx="12">
                  <c:v>2012.a.</c:v>
                </c:pt>
                <c:pt idx="13">
                  <c:v>2013.a.</c:v>
                </c:pt>
                <c:pt idx="14">
                  <c:v>2014.a.</c:v>
                </c:pt>
              </c:strCache>
            </c:strRef>
          </c:cat>
          <c:val>
            <c:numRef>
              <c:f>Tabel!$D$2:$D$16</c:f>
              <c:numCache>
                <c:formatCode>0</c:formatCode>
                <c:ptCount val="15"/>
                <c:pt idx="0">
                  <c:v>12.658227848101266</c:v>
                </c:pt>
                <c:pt idx="1">
                  <c:v>17.610062893081761</c:v>
                </c:pt>
                <c:pt idx="2">
                  <c:v>18.618618618618619</c:v>
                </c:pt>
                <c:pt idx="3">
                  <c:v>23.053892215568865</c:v>
                </c:pt>
                <c:pt idx="4">
                  <c:v>10.803324099722991</c:v>
                </c:pt>
                <c:pt idx="5">
                  <c:v>15.294117647058824</c:v>
                </c:pt>
                <c:pt idx="6">
                  <c:v>29.894179894179896</c:v>
                </c:pt>
                <c:pt idx="7">
                  <c:v>16.444444444444446</c:v>
                </c:pt>
                <c:pt idx="8">
                  <c:v>19.415448851774531</c:v>
                </c:pt>
                <c:pt idx="9">
                  <c:v>18.329938900203665</c:v>
                </c:pt>
                <c:pt idx="10">
                  <c:v>6.1855670103092786</c:v>
                </c:pt>
                <c:pt idx="11">
                  <c:v>3.8696537678207736</c:v>
                </c:pt>
                <c:pt idx="12">
                  <c:v>6.4575645756457565</c:v>
                </c:pt>
                <c:pt idx="13">
                  <c:v>3.8240917782026771</c:v>
                </c:pt>
                <c:pt idx="14">
                  <c:v>3.5593220338983054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528192"/>
        <c:axId val="49534080"/>
      </c:lineChart>
      <c:catAx>
        <c:axId val="495281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 i="1"/>
            </a:pPr>
            <a:endParaRPr lang="et-EE"/>
          </a:p>
        </c:txPr>
        <c:crossAx val="49534080"/>
        <c:crosses val="autoZero"/>
        <c:auto val="1"/>
        <c:lblAlgn val="ctr"/>
        <c:lblOffset val="100"/>
        <c:noMultiLvlLbl val="0"/>
      </c:catAx>
      <c:valAx>
        <c:axId val="4953408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t-EE"/>
          </a:p>
        </c:txPr>
        <c:crossAx val="495281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0.88803</cdr:x>
      <cdr:y>0.03277</cdr:y>
    </cdr:from>
    <cdr:to>
      <cdr:x>0.89374</cdr:x>
      <cdr:y>0.86813</cdr:y>
    </cdr:to>
    <cdr:sp macro="" textlink="">
      <cdr:nvSpPr>
        <cdr:cNvPr id="2" name="Allanool 1"/>
        <cdr:cNvSpPr/>
      </cdr:nvSpPr>
      <cdr:spPr>
        <a:xfrm xmlns:a="http://schemas.openxmlformats.org/drawingml/2006/main">
          <a:off x="8120146" y="214733"/>
          <a:ext cx="52254" cy="5473899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t-EE"/>
        </a:p>
      </cdr:txBody>
    </cdr:sp>
  </cdr:relSizeAnchor>
  <cdr:relSizeAnchor xmlns:cdr="http://schemas.openxmlformats.org/drawingml/2006/chartDrawing">
    <cdr:from>
      <cdr:x>0.89136</cdr:x>
      <cdr:y>0.26312</cdr:y>
    </cdr:from>
    <cdr:to>
      <cdr:x>0.99603</cdr:x>
      <cdr:y>0.27063</cdr:y>
    </cdr:to>
    <cdr:sp macro="" textlink="">
      <cdr:nvSpPr>
        <cdr:cNvPr id="3" name="Paremnool 2"/>
        <cdr:cNvSpPr/>
      </cdr:nvSpPr>
      <cdr:spPr>
        <a:xfrm xmlns:a="http://schemas.openxmlformats.org/drawingml/2006/main">
          <a:off x="8299302" y="1600851"/>
          <a:ext cx="974651" cy="45719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t-EE"/>
        </a:p>
      </cdr:txBody>
    </cdr:sp>
  </cdr:relSizeAnchor>
  <cdr:relSizeAnchor xmlns:cdr="http://schemas.openxmlformats.org/drawingml/2006/chartDrawing">
    <cdr:from>
      <cdr:x>0.89374</cdr:x>
      <cdr:y>0.09223</cdr:y>
    </cdr:from>
    <cdr:to>
      <cdr:x>0.98824</cdr:x>
      <cdr:y>0.24393</cdr:y>
    </cdr:to>
    <cdr:sp macro="" textlink="">
      <cdr:nvSpPr>
        <cdr:cNvPr id="5" name="Ristkülik-viiktekst 4"/>
        <cdr:cNvSpPr/>
      </cdr:nvSpPr>
      <cdr:spPr>
        <a:xfrm xmlns:a="http://schemas.openxmlformats.org/drawingml/2006/main">
          <a:off x="8172400" y="581909"/>
          <a:ext cx="864096" cy="957123"/>
        </a:xfrm>
        <a:prstGeom xmlns:a="http://schemas.openxmlformats.org/drawingml/2006/main" prst="wedgeRectCallout">
          <a:avLst>
            <a:gd name="adj1" fmla="val -1073"/>
            <a:gd name="adj2" fmla="val 63671"/>
          </a:avLst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t-EE" sz="1600" b="1" i="1" dirty="0">
              <a:solidFill>
                <a:schemeClr val="tx1">
                  <a:lumMod val="95000"/>
                  <a:lumOff val="5000"/>
                </a:schemeClr>
              </a:solidFill>
            </a:rPr>
            <a:t>2015.a.  eelarve hind</a:t>
          </a:r>
        </a:p>
      </cdr:txBody>
    </cdr:sp>
  </cdr:relSizeAnchor>
  <cdr:relSizeAnchor xmlns:cdr="http://schemas.openxmlformats.org/drawingml/2006/chartDrawing">
    <cdr:from>
      <cdr:x>0.03251</cdr:x>
      <cdr:y>0.11893</cdr:y>
    </cdr:from>
    <cdr:to>
      <cdr:x>0.88739</cdr:x>
      <cdr:y>0.12645</cdr:y>
    </cdr:to>
    <cdr:sp macro="" textlink="">
      <cdr:nvSpPr>
        <cdr:cNvPr id="6" name="Paremnool 5"/>
        <cdr:cNvSpPr/>
      </cdr:nvSpPr>
      <cdr:spPr>
        <a:xfrm xmlns:a="http://schemas.openxmlformats.org/drawingml/2006/main">
          <a:off x="302733" y="723605"/>
          <a:ext cx="7959651" cy="45719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t-EE"/>
        </a:p>
      </cdr:txBody>
    </cdr:sp>
  </cdr:relSizeAnchor>
  <cdr:relSizeAnchor xmlns:cdr="http://schemas.openxmlformats.org/drawingml/2006/chartDrawing">
    <cdr:from>
      <cdr:x>0.10944</cdr:x>
      <cdr:y>0.21359</cdr:y>
    </cdr:from>
    <cdr:to>
      <cdr:x>0.25681</cdr:x>
      <cdr:y>0.37379</cdr:y>
    </cdr:to>
    <cdr:sp macro="" textlink="">
      <cdr:nvSpPr>
        <cdr:cNvPr id="7" name="Ovaalne viiktekst 6"/>
        <cdr:cNvSpPr/>
      </cdr:nvSpPr>
      <cdr:spPr>
        <a:xfrm xmlns:a="http://schemas.openxmlformats.org/drawingml/2006/main">
          <a:off x="1018953" y="1299535"/>
          <a:ext cx="1372192" cy="974651"/>
        </a:xfrm>
        <a:prstGeom xmlns:a="http://schemas.openxmlformats.org/drawingml/2006/main" prst="wedgeEllipseCallout">
          <a:avLst>
            <a:gd name="adj1" fmla="val 220785"/>
            <a:gd name="adj2" fmla="val -106206"/>
          </a:avLst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t-EE" sz="1800" b="1" i="1" dirty="0">
              <a:solidFill>
                <a:schemeClr val="tx1">
                  <a:lumMod val="95000"/>
                  <a:lumOff val="5000"/>
                </a:schemeClr>
              </a:solidFill>
            </a:rPr>
            <a:t>Tegelik  hind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BD22F-01CD-4541-9CA7-B5DDB822826E}" type="datetimeFigureOut">
              <a:rPr lang="et-EE" smtClean="0"/>
              <a:t>1.03.2015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D75C7-FB90-4E19-9878-B06488DCF0E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7208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D75C7-FB90-4E19-9878-B06488DCF0EC}" type="slidenum">
              <a:rPr lang="et-EE" smtClean="0"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18777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D75C7-FB90-4E19-9878-B06488DCF0EC}" type="slidenum">
              <a:rPr lang="et-EE" smtClean="0"/>
              <a:t>23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92354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laadi muutmiseks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04.03.2015</a:t>
            </a:r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0D0D-8D5F-499B-BF90-31DD786F40D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91188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04.03.2015</a:t>
            </a:r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0D0D-8D5F-499B-BF90-31DD786F40D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8097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04.03.2015</a:t>
            </a:r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0D0D-8D5F-499B-BF90-31DD786F40D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73910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04.03.2015</a:t>
            </a:r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0D0D-8D5F-499B-BF90-31DD786F40D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0124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04.03.2015</a:t>
            </a:r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0D0D-8D5F-499B-BF90-31DD786F40D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93516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04.03.2015</a:t>
            </a:r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0D0D-8D5F-499B-BF90-31DD786F40D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94774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04.03.2015</a:t>
            </a:r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0D0D-8D5F-499B-BF90-31DD786F40D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17586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04.03.2015</a:t>
            </a:r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0D0D-8D5F-499B-BF90-31DD786F40D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83975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04.03.2015</a:t>
            </a:r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0D0D-8D5F-499B-BF90-31DD786F40D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37013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04.03.2015</a:t>
            </a:r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0D0D-8D5F-499B-BF90-31DD786F40D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42425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04.03.2015</a:t>
            </a:r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0D0D-8D5F-499B-BF90-31DD786F40D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29381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t-EE" smtClean="0"/>
              <a:t>04.03.2015</a:t>
            </a:r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20D0D-8D5F-499B-BF90-31DD786F40D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8078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kmoy.ee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323528" y="1772816"/>
            <a:ext cx="8568952" cy="2160239"/>
          </a:xfrm>
        </p:spPr>
        <p:txBody>
          <a:bodyPr>
            <a:normAutofit/>
          </a:bodyPr>
          <a:lstStyle/>
          <a:p>
            <a:r>
              <a:rPr lang="et-EE" dirty="0"/>
              <a:t>Põllumajandusettevõtte juhtimiskogemusest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>Kehtna </a:t>
            </a:r>
            <a:r>
              <a:rPr lang="et-EE" dirty="0"/>
              <a:t>Mõisa OÜ näitel </a:t>
            </a: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539552" y="4077072"/>
            <a:ext cx="7704856" cy="1944216"/>
          </a:xfrm>
        </p:spPr>
        <p:txBody>
          <a:bodyPr>
            <a:normAutofit/>
          </a:bodyPr>
          <a:lstStyle/>
          <a:p>
            <a:r>
              <a:rPr lang="et-EE"/>
              <a:t>Märt </a:t>
            </a:r>
            <a:r>
              <a:rPr lang="et-EE" smtClean="0"/>
              <a:t>Riisenberg                             </a:t>
            </a:r>
            <a:endParaRPr lang="et-EE" dirty="0"/>
          </a:p>
          <a:p>
            <a:r>
              <a:rPr lang="et-EE" dirty="0" smtClean="0"/>
              <a:t>juhatuse esimees</a:t>
            </a:r>
            <a:endParaRPr lang="et-EE" dirty="0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04.03.2015</a:t>
            </a: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0D0D-8D5F-499B-BF90-31DD786F40D5}" type="slidenum">
              <a:rPr lang="et-EE" smtClean="0"/>
              <a:t>1</a:t>
            </a:fld>
            <a:endParaRPr lang="et-EE"/>
          </a:p>
        </p:txBody>
      </p:sp>
      <p:pic>
        <p:nvPicPr>
          <p:cNvPr id="7" name="Picture 2" descr="C:\Users\Märt\Documents\KMOY LOGO\kmoy_logo_100503-PARI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48680"/>
            <a:ext cx="38020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55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alkiri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t-EE" dirty="0" smtClean="0"/>
              <a:t>Riskide ennetus ja leevendamine 2.</a:t>
            </a:r>
            <a:endParaRPr lang="et-EE" dirty="0"/>
          </a:p>
        </p:txBody>
      </p:sp>
      <p:sp>
        <p:nvSpPr>
          <p:cNvPr id="2" name="Sisu kohatäide 1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014836"/>
          </a:xfrm>
        </p:spPr>
        <p:txBody>
          <a:bodyPr>
            <a:normAutofit fontScale="92500" lnSpcReduction="10000"/>
          </a:bodyPr>
          <a:lstStyle/>
          <a:p>
            <a:r>
              <a:rPr lang="et-EE" dirty="0" smtClean="0"/>
              <a:t>Maksa arved õigeaegselt</a:t>
            </a:r>
          </a:p>
          <a:p>
            <a:r>
              <a:rPr lang="et-EE" dirty="0" smtClean="0"/>
              <a:t>Tee ühistegevust: EPTÜ, EPIKO, KEVILI, </a:t>
            </a:r>
            <a:r>
              <a:rPr lang="et-EE" dirty="0"/>
              <a:t>Farm </a:t>
            </a:r>
            <a:r>
              <a:rPr lang="et-EE" dirty="0" err="1" smtClean="0"/>
              <a:t>In</a:t>
            </a:r>
            <a:r>
              <a:rPr lang="et-EE" dirty="0" smtClean="0"/>
              <a:t>, ETKÜ, Kehtna HLÜ</a:t>
            </a:r>
          </a:p>
          <a:p>
            <a:r>
              <a:rPr lang="et-EE" dirty="0" smtClean="0"/>
              <a:t>Osale põllumeeste esindusorgani tegevuses</a:t>
            </a:r>
          </a:p>
          <a:p>
            <a:r>
              <a:rPr lang="et-EE" dirty="0" smtClean="0"/>
              <a:t>Kontrolli toorme müügiahelat</a:t>
            </a:r>
          </a:p>
          <a:p>
            <a:r>
              <a:rPr lang="et-EE" dirty="0" smtClean="0"/>
              <a:t>Kontrolli sisendite tarneahelat</a:t>
            </a:r>
          </a:p>
          <a:p>
            <a:r>
              <a:rPr lang="et-EE" dirty="0" smtClean="0"/>
              <a:t>Kindlusta äririske</a:t>
            </a:r>
          </a:p>
          <a:p>
            <a:r>
              <a:rPr lang="et-EE" dirty="0" smtClean="0"/>
              <a:t>Kaitse keskkonda</a:t>
            </a:r>
          </a:p>
          <a:p>
            <a:r>
              <a:rPr lang="et-EE" dirty="0" smtClean="0"/>
              <a:t>Koostööpartnerid</a:t>
            </a:r>
          </a:p>
          <a:p>
            <a:r>
              <a:rPr lang="et-EE" dirty="0" smtClean="0"/>
              <a:t>Kogukond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04.03.2015</a:t>
            </a:r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0D0D-8D5F-499B-BF90-31DD786F40D5}" type="slidenum">
              <a:rPr lang="et-EE" smtClean="0"/>
              <a:t>10</a:t>
            </a:fld>
            <a:endParaRPr lang="et-EE"/>
          </a:p>
        </p:txBody>
      </p:sp>
      <p:pic>
        <p:nvPicPr>
          <p:cNvPr id="1026" name="Picture 2" descr="C:\Users\Märt\Documents\KMOY LOGO\kmoy_logo_100503-PARI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661248"/>
            <a:ext cx="3156992" cy="95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25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alkiri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t-EE" dirty="0" smtClean="0"/>
              <a:t>Riskide ennetus ja leevendamine 3.</a:t>
            </a:r>
            <a:endParaRPr lang="et-EE" dirty="0"/>
          </a:p>
        </p:txBody>
      </p:sp>
      <p:sp>
        <p:nvSpPr>
          <p:cNvPr id="2" name="Sisu kohatäide 1"/>
          <p:cNvSpPr>
            <a:spLocks noGrp="1"/>
          </p:cNvSpPr>
          <p:nvPr>
            <p:ph idx="1"/>
          </p:nvPr>
        </p:nvSpPr>
        <p:spPr>
          <a:xfrm>
            <a:off x="323528" y="1268759"/>
            <a:ext cx="8352928" cy="4536505"/>
          </a:xfrm>
        </p:spPr>
        <p:txBody>
          <a:bodyPr>
            <a:normAutofit/>
          </a:bodyPr>
          <a:lstStyle/>
          <a:p>
            <a:r>
              <a:rPr lang="et-EE" dirty="0"/>
              <a:t>Pere toetus </a:t>
            </a:r>
          </a:p>
          <a:p>
            <a:r>
              <a:rPr lang="et-EE" dirty="0"/>
              <a:t>Poeg on mantlipärija </a:t>
            </a:r>
          </a:p>
          <a:p>
            <a:r>
              <a:rPr lang="et-EE" dirty="0"/>
              <a:t>Kaks tütart seotud põllumajandusega</a:t>
            </a:r>
          </a:p>
          <a:p>
            <a:r>
              <a:rPr lang="et-EE" dirty="0"/>
              <a:t>Asjatundja </a:t>
            </a:r>
            <a:r>
              <a:rPr lang="et-EE" dirty="0" smtClean="0"/>
              <a:t>arvamus </a:t>
            </a:r>
          </a:p>
          <a:p>
            <a:r>
              <a:rPr lang="et-EE" dirty="0" smtClean="0"/>
              <a:t>Info </a:t>
            </a:r>
            <a:r>
              <a:rPr lang="et-EE" dirty="0"/>
              <a:t>liikumine </a:t>
            </a:r>
          </a:p>
          <a:p>
            <a:r>
              <a:rPr lang="et-EE" dirty="0"/>
              <a:t>Töötajate motiveerimine</a:t>
            </a:r>
          </a:p>
          <a:p>
            <a:r>
              <a:rPr lang="et-EE" dirty="0"/>
              <a:t>Üksmeel osanike hulgas 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04.03.2015</a:t>
            </a:r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0D0D-8D5F-499B-BF90-31DD786F40D5}" type="slidenum">
              <a:rPr lang="et-EE" smtClean="0"/>
              <a:t>11</a:t>
            </a:fld>
            <a:endParaRPr lang="et-EE"/>
          </a:p>
        </p:txBody>
      </p:sp>
      <p:pic>
        <p:nvPicPr>
          <p:cNvPr id="1026" name="Picture 2" descr="C:\Users\Märt\Documents\KMOY LOGO\kmoy_logo_100503-PARI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661248"/>
            <a:ext cx="3156992" cy="95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97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Planeerimine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P</a:t>
            </a:r>
            <a:r>
              <a:rPr lang="et-EE" dirty="0" smtClean="0"/>
              <a:t>ikk ettevaade – 5…10 aastat</a:t>
            </a:r>
          </a:p>
          <a:p>
            <a:r>
              <a:rPr lang="et-EE" dirty="0" smtClean="0"/>
              <a:t>Igal aastal eelarve</a:t>
            </a:r>
          </a:p>
          <a:p>
            <a:r>
              <a:rPr lang="et-EE" dirty="0" smtClean="0"/>
              <a:t>Tulud </a:t>
            </a:r>
          </a:p>
          <a:p>
            <a:r>
              <a:rPr lang="et-EE" dirty="0" smtClean="0"/>
              <a:t>Kulud</a:t>
            </a:r>
          </a:p>
          <a:p>
            <a:r>
              <a:rPr lang="et-EE" dirty="0" smtClean="0"/>
              <a:t>Rahavood</a:t>
            </a:r>
          </a:p>
          <a:p>
            <a:r>
              <a:rPr lang="et-EE" dirty="0" smtClean="0"/>
              <a:t>Rahastamise vajadus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04.03.2015</a:t>
            </a:r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0D0D-8D5F-499B-BF90-31DD786F40D5}" type="slidenum">
              <a:rPr lang="et-EE" smtClean="0"/>
              <a:t>12</a:t>
            </a:fld>
            <a:endParaRPr lang="et-EE"/>
          </a:p>
        </p:txBody>
      </p:sp>
      <p:pic>
        <p:nvPicPr>
          <p:cNvPr id="1026" name="Picture 2" descr="C:\Users\Märt\Documents\KMOY LOGO\kmoy_logo_100503-PARI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661248"/>
            <a:ext cx="3156992" cy="95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23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224406"/>
              </p:ext>
            </p:extLst>
          </p:nvPr>
        </p:nvGraphicFramePr>
        <p:xfrm>
          <a:off x="-1044624" y="0"/>
          <a:ext cx="1018862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776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574657"/>
              </p:ext>
            </p:extLst>
          </p:nvPr>
        </p:nvGraphicFramePr>
        <p:xfrm>
          <a:off x="107504" y="0"/>
          <a:ext cx="9036496" cy="70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910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239142"/>
              </p:ext>
            </p:extLst>
          </p:nvPr>
        </p:nvGraphicFramePr>
        <p:xfrm>
          <a:off x="107504" y="0"/>
          <a:ext cx="903649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058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3233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494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157303"/>
              </p:ext>
            </p:extLst>
          </p:nvPr>
        </p:nvGraphicFramePr>
        <p:xfrm>
          <a:off x="-180528" y="0"/>
          <a:ext cx="9392564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702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640469"/>
              </p:ext>
            </p:extLst>
          </p:nvPr>
        </p:nvGraphicFramePr>
        <p:xfrm>
          <a:off x="0" y="116632"/>
          <a:ext cx="9144000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605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isu kohatäide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62294081"/>
              </p:ext>
            </p:extLst>
          </p:nvPr>
        </p:nvGraphicFramePr>
        <p:xfrm>
          <a:off x="107504" y="18937"/>
          <a:ext cx="9036496" cy="6722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998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Kehtna Mõisa OÜ</a:t>
            </a:r>
            <a:br>
              <a:rPr lang="et-EE" dirty="0" smtClean="0"/>
            </a:br>
            <a:r>
              <a:rPr lang="et-EE" sz="2700" dirty="0" smtClean="0">
                <a:hlinkClick r:id="rId2"/>
              </a:rPr>
              <a:t>www.kmoy.ee</a:t>
            </a:r>
            <a:r>
              <a:rPr lang="et-EE" sz="2700" dirty="0" smtClean="0"/>
              <a:t/>
            </a:r>
            <a:br>
              <a:rPr lang="et-EE" sz="2700" dirty="0" smtClean="0"/>
            </a:b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>   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67544" y="1235968"/>
            <a:ext cx="8208912" cy="4392488"/>
          </a:xfrm>
        </p:spPr>
        <p:txBody>
          <a:bodyPr>
            <a:normAutofit lnSpcReduction="10000"/>
          </a:bodyPr>
          <a:lstStyle/>
          <a:p>
            <a:r>
              <a:rPr lang="et-EE" dirty="0" smtClean="0"/>
              <a:t>asutati 13.märts 1996.a.</a:t>
            </a:r>
          </a:p>
          <a:p>
            <a:r>
              <a:rPr lang="et-EE" dirty="0" smtClean="0"/>
              <a:t>12 osanikku </a:t>
            </a:r>
          </a:p>
          <a:p>
            <a:r>
              <a:rPr lang="et-EE" dirty="0" smtClean="0"/>
              <a:t>3 juhatuse liiget</a:t>
            </a:r>
          </a:p>
          <a:p>
            <a:r>
              <a:rPr lang="et-EE" dirty="0" smtClean="0"/>
              <a:t>48 töötajat</a:t>
            </a:r>
          </a:p>
          <a:p>
            <a:r>
              <a:rPr lang="et-EE" dirty="0" smtClean="0"/>
              <a:t>Piim, elusveised, kanamunad, lihatooted, teravili, raps, teenused </a:t>
            </a:r>
          </a:p>
          <a:p>
            <a:r>
              <a:rPr lang="et-EE" dirty="0" smtClean="0"/>
              <a:t>628 lehma, 600 noorveist, 6900 kana, 1700 ha</a:t>
            </a:r>
          </a:p>
          <a:p>
            <a:r>
              <a:rPr lang="et-EE" dirty="0" smtClean="0"/>
              <a:t>IGAS TALUS OMA TAAR</a:t>
            </a:r>
          </a:p>
          <a:p>
            <a:endParaRPr lang="et-EE" dirty="0" smtClean="0"/>
          </a:p>
          <a:p>
            <a:endParaRPr lang="et-EE" dirty="0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04.03.2015</a:t>
            </a:r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0D0D-8D5F-499B-BF90-31DD786F40D5}" type="slidenum">
              <a:rPr lang="et-EE" smtClean="0"/>
              <a:t>2</a:t>
            </a:fld>
            <a:endParaRPr lang="et-EE"/>
          </a:p>
        </p:txBody>
      </p:sp>
      <p:pic>
        <p:nvPicPr>
          <p:cNvPr id="1026" name="Picture 2" descr="C:\Users\Märt\Documents\KMOY LOGO\kmoy_logo_100503-PARI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661248"/>
            <a:ext cx="3156992" cy="95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94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alkiri 6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480720" cy="36004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Silo kvaliteet</a:t>
            </a:r>
            <a:endParaRPr lang="et-EE" dirty="0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179512" y="6492875"/>
            <a:ext cx="2133600" cy="365125"/>
          </a:xfrm>
        </p:spPr>
        <p:txBody>
          <a:bodyPr/>
          <a:lstStyle/>
          <a:p>
            <a:r>
              <a:rPr lang="et-EE" dirty="0" smtClean="0"/>
              <a:t>04.03.2015</a:t>
            </a:r>
            <a:endParaRPr lang="et-EE" dirty="0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>
          <a:xfrm>
            <a:off x="6732240" y="6492875"/>
            <a:ext cx="2133600" cy="365125"/>
          </a:xfrm>
        </p:spPr>
        <p:txBody>
          <a:bodyPr/>
          <a:lstStyle/>
          <a:p>
            <a:fld id="{5BC20D0D-8D5F-499B-BF90-31DD786F40D5}" type="slidenum">
              <a:rPr lang="et-EE" smtClean="0"/>
              <a:t>20</a:t>
            </a:fld>
            <a:endParaRPr lang="et-EE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826153"/>
              </p:ext>
            </p:extLst>
          </p:nvPr>
        </p:nvGraphicFramePr>
        <p:xfrm>
          <a:off x="755576" y="836712"/>
          <a:ext cx="7776865" cy="55814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8080"/>
                <a:gridCol w="807211"/>
                <a:gridCol w="1224363"/>
                <a:gridCol w="807211"/>
              </a:tblGrid>
              <a:tr h="2035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ä i t a j a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2012.a.</a:t>
                      </a: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2013.a.</a:t>
                      </a: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2014.a.</a:t>
                      </a: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2657"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toorproteiin k.a.   tn</a:t>
                      </a:r>
                      <a:endParaRPr lang="et-EE" sz="1800" b="1" i="1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464</a:t>
                      </a:r>
                      <a:endParaRPr lang="et-EE" sz="1800" b="1" i="1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528</a:t>
                      </a:r>
                      <a:endParaRPr lang="et-EE" sz="1800" b="1" i="1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</a:t>
                      </a:r>
                      <a:endParaRPr lang="et-EE" sz="1800" b="1" i="1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2657"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toorproteiin k.a.   %</a:t>
                      </a:r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2657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toorproteiin</a:t>
                      </a:r>
                      <a:r>
                        <a:rPr lang="fi-FI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k.a</a:t>
                      </a:r>
                      <a:r>
                        <a:rPr lang="fi-FI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kg  </a:t>
                      </a:r>
                      <a:r>
                        <a:rPr lang="fi-FI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silo</a:t>
                      </a:r>
                      <a:r>
                        <a:rPr lang="fi-FI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tonni kohta</a:t>
                      </a:r>
                      <a:endParaRPr lang="fi-FI" sz="1800" b="1" i="1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et-EE" sz="1800" b="1" i="1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et-EE" sz="1800" b="1" i="1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et-EE" sz="1800" b="1" i="1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2657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metaboliseeruv</a:t>
                      </a:r>
                      <a:r>
                        <a:rPr lang="fi-FI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energia </a:t>
                      </a:r>
                      <a:r>
                        <a:rPr lang="fi-FI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k.a</a:t>
                      </a:r>
                      <a:r>
                        <a:rPr lang="fi-FI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1000 MJ</a:t>
                      </a:r>
                      <a:endParaRPr lang="fi-FI" sz="18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30129</a:t>
                      </a:r>
                      <a:endParaRPr lang="et-EE" sz="1800" b="1" i="1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29541</a:t>
                      </a:r>
                      <a:endParaRPr lang="et-EE" sz="1800" b="1" i="1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36287</a:t>
                      </a:r>
                      <a:endParaRPr lang="et-EE" sz="1800" b="1" i="1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2657"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metaboliseeruv</a:t>
                      </a:r>
                      <a:r>
                        <a:rPr lang="et-EE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energia k.a. %</a:t>
                      </a:r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2657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metaboliseeruv</a:t>
                      </a:r>
                      <a:r>
                        <a:rPr lang="fi-FI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energia </a:t>
                      </a:r>
                      <a:r>
                        <a:rPr lang="fi-FI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k.a</a:t>
                      </a:r>
                      <a:r>
                        <a:rPr lang="fi-FI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1000 MJ  </a:t>
                      </a:r>
                      <a:r>
                        <a:rPr lang="fi-FI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silo</a:t>
                      </a:r>
                      <a:r>
                        <a:rPr lang="fi-FI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tn kohta</a:t>
                      </a:r>
                      <a:endParaRPr lang="fi-FI" sz="18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et-EE" sz="1800" b="1" i="1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et-EE" sz="1800" b="1" i="1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et-EE" sz="1800" b="1" i="1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2657"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kuivaine tn</a:t>
                      </a:r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3253</a:t>
                      </a: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3205</a:t>
                      </a: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3910</a:t>
                      </a: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2657"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silo  keskmine kuivaine % </a:t>
                      </a:r>
                      <a:endParaRPr lang="et-EE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t-EE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t-EE" sz="18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et-EE" sz="18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2657"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kuivaine %</a:t>
                      </a:r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2657"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silo  tn</a:t>
                      </a:r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12508</a:t>
                      </a: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10150</a:t>
                      </a:r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11480</a:t>
                      </a: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2657"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silo  %</a:t>
                      </a:r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2657"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haljasmass   tn</a:t>
                      </a:r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13410</a:t>
                      </a:r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11002</a:t>
                      </a:r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12608</a:t>
                      </a: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2657"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haljasmass   %</a:t>
                      </a:r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2657"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silohekseldi</a:t>
                      </a:r>
                      <a:r>
                        <a:rPr lang="et-EE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silokogur   ( siloaukude arv )</a:t>
                      </a:r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ja 15</a:t>
                      </a: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ja 4</a:t>
                      </a:r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ja 2</a:t>
                      </a:r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2657"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märkus</a:t>
                      </a:r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silo riknes</a:t>
                      </a:r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0777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Koostas    </a:t>
                      </a:r>
                      <a:r>
                        <a:rPr lang="et-EE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M.Riisenberg</a:t>
                      </a:r>
                      <a:r>
                        <a:rPr lang="et-EE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28.detsember 2014</a:t>
                      </a:r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16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216514"/>
              </p:ext>
            </p:extLst>
          </p:nvPr>
        </p:nvGraphicFramePr>
        <p:xfrm>
          <a:off x="0" y="30476"/>
          <a:ext cx="9165463" cy="6710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391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064915"/>
              </p:ext>
            </p:extLst>
          </p:nvPr>
        </p:nvGraphicFramePr>
        <p:xfrm>
          <a:off x="0" y="116632"/>
          <a:ext cx="9108504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249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474378"/>
              </p:ext>
            </p:extLst>
          </p:nvPr>
        </p:nvGraphicFramePr>
        <p:xfrm>
          <a:off x="0" y="0"/>
          <a:ext cx="9108504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186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TÄNAN !</a:t>
            </a:r>
            <a:endParaRPr lang="et-EE" dirty="0"/>
          </a:p>
        </p:txBody>
      </p:sp>
      <p:pic>
        <p:nvPicPr>
          <p:cNvPr id="6" name="Sisu kohatäid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24744"/>
            <a:ext cx="6187007" cy="4428492"/>
          </a:xfrm>
        </p:spPr>
      </p:pic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04.03.2015</a:t>
            </a:r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0D0D-8D5F-499B-BF90-31DD786F40D5}" type="slidenum">
              <a:rPr lang="et-EE" smtClean="0"/>
              <a:t>24</a:t>
            </a:fld>
            <a:endParaRPr lang="et-EE"/>
          </a:p>
        </p:txBody>
      </p:sp>
      <p:pic>
        <p:nvPicPr>
          <p:cNvPr id="1026" name="Picture 2" descr="C:\Users\Märt\Documents\KMOY LOGO\kmoy_logo_100503-PARI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661248"/>
            <a:ext cx="3156992" cy="95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49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Märt Riisenberg 1.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25.11.1954  Anni talu  Vana-Võidu Viljandi</a:t>
            </a:r>
          </a:p>
          <a:p>
            <a:r>
              <a:rPr lang="et-EE" dirty="0" smtClean="0"/>
              <a:t>Tallinna 1.Keskkool  matemaatika – füüsika eriklass 1973</a:t>
            </a:r>
          </a:p>
          <a:p>
            <a:r>
              <a:rPr lang="et-EE" dirty="0" smtClean="0"/>
              <a:t>EPA PM 1978</a:t>
            </a:r>
          </a:p>
          <a:p>
            <a:r>
              <a:rPr lang="et-EE" dirty="0" smtClean="0"/>
              <a:t>Kehtna Näidissovhoos Tehnikum 1978</a:t>
            </a:r>
          </a:p>
          <a:p>
            <a:r>
              <a:rPr lang="et-EE" dirty="0" smtClean="0"/>
              <a:t>Kehtna Riigimajand 1993</a:t>
            </a:r>
          </a:p>
          <a:p>
            <a:r>
              <a:rPr lang="et-EE" dirty="0" smtClean="0"/>
              <a:t>Kehtna Mõisa OÜ 1997</a:t>
            </a:r>
          </a:p>
          <a:p>
            <a:endParaRPr lang="et-EE" dirty="0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04.03.2015</a:t>
            </a:r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0D0D-8D5F-499B-BF90-31DD786F40D5}" type="slidenum">
              <a:rPr lang="et-EE" smtClean="0"/>
              <a:t>3</a:t>
            </a:fld>
            <a:endParaRPr lang="et-EE"/>
          </a:p>
        </p:txBody>
      </p:sp>
      <p:pic>
        <p:nvPicPr>
          <p:cNvPr id="1026" name="Picture 2" descr="C:\Users\Märt\Documents\KMOY LOGO\kmoy_logo_100503-PARI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661248"/>
            <a:ext cx="3156992" cy="95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83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Märt Riisenberg 2.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EPTÜ juhatuse esimees</a:t>
            </a:r>
          </a:p>
          <a:p>
            <a:r>
              <a:rPr lang="et-EE" dirty="0" smtClean="0"/>
              <a:t>EPIKO nõukogu esimees</a:t>
            </a:r>
          </a:p>
          <a:p>
            <a:r>
              <a:rPr lang="et-EE" dirty="0" smtClean="0"/>
              <a:t>Farm </a:t>
            </a:r>
            <a:r>
              <a:rPr lang="et-EE" dirty="0" err="1" smtClean="0"/>
              <a:t>In</a:t>
            </a:r>
            <a:r>
              <a:rPr lang="et-EE" dirty="0" smtClean="0"/>
              <a:t> nõukogu liige</a:t>
            </a:r>
          </a:p>
          <a:p>
            <a:r>
              <a:rPr lang="et-EE" dirty="0" smtClean="0"/>
              <a:t>Kehtna HLÜ nõukogu esimees</a:t>
            </a:r>
          </a:p>
          <a:p>
            <a:r>
              <a:rPr lang="et-EE" dirty="0" smtClean="0"/>
              <a:t>Abielus Anu 1975 </a:t>
            </a:r>
          </a:p>
          <a:p>
            <a:r>
              <a:rPr lang="et-EE" dirty="0" smtClean="0"/>
              <a:t>4 last</a:t>
            </a:r>
          </a:p>
          <a:p>
            <a:r>
              <a:rPr lang="et-EE" dirty="0" smtClean="0"/>
              <a:t>7 lapselast</a:t>
            </a:r>
            <a:endParaRPr lang="et-EE" dirty="0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04.03.2015</a:t>
            </a:r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0D0D-8D5F-499B-BF90-31DD786F40D5}" type="slidenum">
              <a:rPr lang="et-EE" smtClean="0"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1559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9804" y="0"/>
            <a:ext cx="8229600" cy="1143000"/>
          </a:xfrm>
        </p:spPr>
        <p:txBody>
          <a:bodyPr/>
          <a:lstStyle/>
          <a:p>
            <a:r>
              <a:rPr lang="et-EE" dirty="0" smtClean="0"/>
              <a:t>KMOY juhtimine</a:t>
            </a:r>
            <a:endParaRPr lang="et-EE" dirty="0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04.03.2015</a:t>
            </a:r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0D0D-8D5F-499B-BF90-31DD786F40D5}" type="slidenum">
              <a:rPr lang="et-EE" smtClean="0"/>
              <a:t>5</a:t>
            </a:fld>
            <a:endParaRPr lang="et-EE"/>
          </a:p>
        </p:txBody>
      </p:sp>
      <p:pic>
        <p:nvPicPr>
          <p:cNvPr id="1026" name="Picture 2" descr="C:\Users\Märt\Documents\KMOY LOGO\kmoy_logo_100503-PARI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661248"/>
            <a:ext cx="3156992" cy="95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4" name="Rühm 1033"/>
          <p:cNvGrpSpPr/>
          <p:nvPr/>
        </p:nvGrpSpPr>
        <p:grpSpPr>
          <a:xfrm>
            <a:off x="459804" y="1052736"/>
            <a:ext cx="8288659" cy="4464496"/>
            <a:chOff x="459805" y="1916832"/>
            <a:chExt cx="8224388" cy="3066265"/>
          </a:xfrm>
        </p:grpSpPr>
        <p:sp>
          <p:nvSpPr>
            <p:cNvPr id="1035" name="Vabakuju 1034"/>
            <p:cNvSpPr/>
            <p:nvPr/>
          </p:nvSpPr>
          <p:spPr>
            <a:xfrm>
              <a:off x="4571999" y="3326554"/>
              <a:ext cx="122490" cy="53662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536626"/>
                  </a:lnTo>
                  <a:lnTo>
                    <a:pt x="122490" y="536626"/>
                  </a:lnTo>
                </a:path>
              </a:pathLst>
            </a:cu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036" name="Vabakuju 1035"/>
            <p:cNvSpPr/>
            <p:nvPr/>
          </p:nvSpPr>
          <p:spPr>
            <a:xfrm>
              <a:off x="4449509" y="3326554"/>
              <a:ext cx="122490" cy="53662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22490" y="0"/>
                  </a:moveTo>
                  <a:lnTo>
                    <a:pt x="122490" y="536626"/>
                  </a:lnTo>
                  <a:lnTo>
                    <a:pt x="0" y="536626"/>
                  </a:lnTo>
                </a:path>
              </a:pathLst>
            </a:cu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037" name="Vabakuju 1036"/>
            <p:cNvSpPr/>
            <p:nvPr/>
          </p:nvSpPr>
          <p:spPr>
            <a:xfrm>
              <a:off x="4571999" y="3326554"/>
              <a:ext cx="3528904" cy="107325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950762"/>
                  </a:lnTo>
                  <a:lnTo>
                    <a:pt x="3528904" y="950762"/>
                  </a:lnTo>
                  <a:lnTo>
                    <a:pt x="3528904" y="1073253"/>
                  </a:lnTo>
                </a:path>
              </a:pathLst>
            </a:cu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038" name="Vabakuju 1037"/>
            <p:cNvSpPr/>
            <p:nvPr/>
          </p:nvSpPr>
          <p:spPr>
            <a:xfrm>
              <a:off x="4571999" y="3326554"/>
              <a:ext cx="2117342" cy="107325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950762"/>
                  </a:lnTo>
                  <a:lnTo>
                    <a:pt x="2117342" y="950762"/>
                  </a:lnTo>
                  <a:lnTo>
                    <a:pt x="2117342" y="1073253"/>
                  </a:lnTo>
                </a:path>
              </a:pathLst>
            </a:cu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039" name="Vabakuju 1038"/>
            <p:cNvSpPr/>
            <p:nvPr/>
          </p:nvSpPr>
          <p:spPr>
            <a:xfrm>
              <a:off x="4571999" y="3326554"/>
              <a:ext cx="705780" cy="107325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950762"/>
                  </a:lnTo>
                  <a:lnTo>
                    <a:pt x="705780" y="950762"/>
                  </a:lnTo>
                  <a:lnTo>
                    <a:pt x="705780" y="1073253"/>
                  </a:lnTo>
                </a:path>
              </a:pathLst>
            </a:cu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040" name="Vabakuju 1039"/>
            <p:cNvSpPr/>
            <p:nvPr/>
          </p:nvSpPr>
          <p:spPr>
            <a:xfrm>
              <a:off x="3866219" y="3326554"/>
              <a:ext cx="705780" cy="107325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705780" y="0"/>
                  </a:moveTo>
                  <a:lnTo>
                    <a:pt x="705780" y="950762"/>
                  </a:lnTo>
                  <a:lnTo>
                    <a:pt x="0" y="950762"/>
                  </a:lnTo>
                  <a:lnTo>
                    <a:pt x="0" y="1073253"/>
                  </a:lnTo>
                </a:path>
              </a:pathLst>
            </a:cu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041" name="Vabakuju 1040"/>
            <p:cNvSpPr/>
            <p:nvPr/>
          </p:nvSpPr>
          <p:spPr>
            <a:xfrm>
              <a:off x="2454657" y="3326554"/>
              <a:ext cx="2117342" cy="107325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117342" y="0"/>
                  </a:moveTo>
                  <a:lnTo>
                    <a:pt x="2117342" y="950762"/>
                  </a:lnTo>
                  <a:lnTo>
                    <a:pt x="0" y="950762"/>
                  </a:lnTo>
                  <a:lnTo>
                    <a:pt x="0" y="1073253"/>
                  </a:lnTo>
                </a:path>
              </a:pathLst>
            </a:cu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042" name="Vabakuju 1041"/>
            <p:cNvSpPr/>
            <p:nvPr/>
          </p:nvSpPr>
          <p:spPr>
            <a:xfrm>
              <a:off x="1043095" y="3326554"/>
              <a:ext cx="3528904" cy="107325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528904" y="0"/>
                  </a:moveTo>
                  <a:lnTo>
                    <a:pt x="3528904" y="950762"/>
                  </a:lnTo>
                  <a:lnTo>
                    <a:pt x="0" y="950762"/>
                  </a:lnTo>
                  <a:lnTo>
                    <a:pt x="0" y="1073253"/>
                  </a:lnTo>
                </a:path>
              </a:pathLst>
            </a:cu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043" name="Vabakuju 1042"/>
            <p:cNvSpPr/>
            <p:nvPr/>
          </p:nvSpPr>
          <p:spPr>
            <a:xfrm>
              <a:off x="3958800" y="1916832"/>
              <a:ext cx="1166579" cy="583289"/>
            </a:xfrm>
            <a:custGeom>
              <a:avLst/>
              <a:gdLst>
                <a:gd name="connsiteX0" fmla="*/ 0 w 1166579"/>
                <a:gd name="connsiteY0" fmla="*/ 0 h 583289"/>
                <a:gd name="connsiteX1" fmla="*/ 1166579 w 1166579"/>
                <a:gd name="connsiteY1" fmla="*/ 0 h 583289"/>
                <a:gd name="connsiteX2" fmla="*/ 1166579 w 1166579"/>
                <a:gd name="connsiteY2" fmla="*/ 583289 h 583289"/>
                <a:gd name="connsiteX3" fmla="*/ 0 w 1166579"/>
                <a:gd name="connsiteY3" fmla="*/ 583289 h 583289"/>
                <a:gd name="connsiteX4" fmla="*/ 0 w 1166579"/>
                <a:gd name="connsiteY4" fmla="*/ 0 h 58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6579" h="583289">
                  <a:moveTo>
                    <a:pt x="0" y="0"/>
                  </a:moveTo>
                  <a:lnTo>
                    <a:pt x="1166579" y="0"/>
                  </a:lnTo>
                  <a:lnTo>
                    <a:pt x="1166579" y="583289"/>
                  </a:lnTo>
                  <a:lnTo>
                    <a:pt x="0" y="5832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0955" tIns="20955" rIns="20955" bIns="2095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t-EE" dirty="0"/>
                <a:t>o</a:t>
              </a:r>
              <a:r>
                <a:rPr lang="et-EE" dirty="0" smtClean="0"/>
                <a:t>sanike koosolek</a:t>
              </a:r>
              <a:endParaRPr lang="et-EE" kern="1200" dirty="0"/>
            </a:p>
          </p:txBody>
        </p:sp>
        <p:sp>
          <p:nvSpPr>
            <p:cNvPr id="1044" name="Vabakuju 1043"/>
            <p:cNvSpPr/>
            <p:nvPr/>
          </p:nvSpPr>
          <p:spPr>
            <a:xfrm>
              <a:off x="459805" y="4399808"/>
              <a:ext cx="1166579" cy="583289"/>
            </a:xfrm>
            <a:custGeom>
              <a:avLst/>
              <a:gdLst>
                <a:gd name="connsiteX0" fmla="*/ 0 w 1166579"/>
                <a:gd name="connsiteY0" fmla="*/ 0 h 583289"/>
                <a:gd name="connsiteX1" fmla="*/ 1166579 w 1166579"/>
                <a:gd name="connsiteY1" fmla="*/ 0 h 583289"/>
                <a:gd name="connsiteX2" fmla="*/ 1166579 w 1166579"/>
                <a:gd name="connsiteY2" fmla="*/ 583289 h 583289"/>
                <a:gd name="connsiteX3" fmla="*/ 0 w 1166579"/>
                <a:gd name="connsiteY3" fmla="*/ 583289 h 583289"/>
                <a:gd name="connsiteX4" fmla="*/ 0 w 1166579"/>
                <a:gd name="connsiteY4" fmla="*/ 0 h 58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6579" h="583289">
                  <a:moveTo>
                    <a:pt x="0" y="0"/>
                  </a:moveTo>
                  <a:lnTo>
                    <a:pt x="1166579" y="0"/>
                  </a:lnTo>
                  <a:lnTo>
                    <a:pt x="1166579" y="583289"/>
                  </a:lnTo>
                  <a:lnTo>
                    <a:pt x="0" y="5832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0955" tIns="20955" rIns="20955" bIns="2095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t-EE" dirty="0"/>
                <a:t>r</a:t>
              </a:r>
              <a:r>
                <a:rPr lang="et-EE" kern="1200" dirty="0" smtClean="0"/>
                <a:t>aamatu-</a:t>
              </a:r>
            </a:p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t-EE" kern="1200" dirty="0" smtClean="0"/>
                <a:t>pidamine</a:t>
              </a:r>
              <a:endParaRPr lang="et-EE" kern="1200" dirty="0"/>
            </a:p>
          </p:txBody>
        </p:sp>
        <p:sp>
          <p:nvSpPr>
            <p:cNvPr id="1045" name="Vabakuju 1044"/>
            <p:cNvSpPr/>
            <p:nvPr/>
          </p:nvSpPr>
          <p:spPr>
            <a:xfrm>
              <a:off x="1871367" y="4399808"/>
              <a:ext cx="1166579" cy="583289"/>
            </a:xfrm>
            <a:custGeom>
              <a:avLst/>
              <a:gdLst>
                <a:gd name="connsiteX0" fmla="*/ 0 w 1166579"/>
                <a:gd name="connsiteY0" fmla="*/ 0 h 583289"/>
                <a:gd name="connsiteX1" fmla="*/ 1166579 w 1166579"/>
                <a:gd name="connsiteY1" fmla="*/ 0 h 583289"/>
                <a:gd name="connsiteX2" fmla="*/ 1166579 w 1166579"/>
                <a:gd name="connsiteY2" fmla="*/ 583289 h 583289"/>
                <a:gd name="connsiteX3" fmla="*/ 0 w 1166579"/>
                <a:gd name="connsiteY3" fmla="*/ 583289 h 583289"/>
                <a:gd name="connsiteX4" fmla="*/ 0 w 1166579"/>
                <a:gd name="connsiteY4" fmla="*/ 0 h 58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6579" h="583289">
                  <a:moveTo>
                    <a:pt x="0" y="0"/>
                  </a:moveTo>
                  <a:lnTo>
                    <a:pt x="1166579" y="0"/>
                  </a:lnTo>
                  <a:lnTo>
                    <a:pt x="1166579" y="583289"/>
                  </a:lnTo>
                  <a:lnTo>
                    <a:pt x="0" y="5832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0955" tIns="20955" rIns="20955" bIns="2095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t-EE" dirty="0"/>
                <a:t>v</a:t>
              </a:r>
              <a:r>
                <a:rPr lang="et-EE" dirty="0" smtClean="0"/>
                <a:t>eise-kasvatus</a:t>
              </a:r>
              <a:endParaRPr lang="et-EE" kern="1200" dirty="0"/>
            </a:p>
          </p:txBody>
        </p:sp>
        <p:sp>
          <p:nvSpPr>
            <p:cNvPr id="1046" name="Vabakuju 1045"/>
            <p:cNvSpPr/>
            <p:nvPr/>
          </p:nvSpPr>
          <p:spPr>
            <a:xfrm>
              <a:off x="3282929" y="4399808"/>
              <a:ext cx="1166579" cy="583289"/>
            </a:xfrm>
            <a:custGeom>
              <a:avLst/>
              <a:gdLst>
                <a:gd name="connsiteX0" fmla="*/ 0 w 1166579"/>
                <a:gd name="connsiteY0" fmla="*/ 0 h 583289"/>
                <a:gd name="connsiteX1" fmla="*/ 1166579 w 1166579"/>
                <a:gd name="connsiteY1" fmla="*/ 0 h 583289"/>
                <a:gd name="connsiteX2" fmla="*/ 1166579 w 1166579"/>
                <a:gd name="connsiteY2" fmla="*/ 583289 h 583289"/>
                <a:gd name="connsiteX3" fmla="*/ 0 w 1166579"/>
                <a:gd name="connsiteY3" fmla="*/ 583289 h 583289"/>
                <a:gd name="connsiteX4" fmla="*/ 0 w 1166579"/>
                <a:gd name="connsiteY4" fmla="*/ 0 h 58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6579" h="583289">
                  <a:moveTo>
                    <a:pt x="0" y="0"/>
                  </a:moveTo>
                  <a:lnTo>
                    <a:pt x="1166579" y="0"/>
                  </a:lnTo>
                  <a:lnTo>
                    <a:pt x="1166579" y="583289"/>
                  </a:lnTo>
                  <a:lnTo>
                    <a:pt x="0" y="5832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t-EE" dirty="0"/>
                <a:t>k</a:t>
              </a:r>
              <a:r>
                <a:rPr lang="et-EE" kern="1200" dirty="0" smtClean="0"/>
                <a:t>ana-kasvatus</a:t>
              </a:r>
              <a:endParaRPr lang="et-EE" kern="1200" dirty="0"/>
            </a:p>
          </p:txBody>
        </p:sp>
        <p:sp>
          <p:nvSpPr>
            <p:cNvPr id="1047" name="Vabakuju 1046"/>
            <p:cNvSpPr/>
            <p:nvPr/>
          </p:nvSpPr>
          <p:spPr>
            <a:xfrm>
              <a:off x="4694490" y="4399808"/>
              <a:ext cx="1166579" cy="583289"/>
            </a:xfrm>
            <a:custGeom>
              <a:avLst/>
              <a:gdLst>
                <a:gd name="connsiteX0" fmla="*/ 0 w 1166579"/>
                <a:gd name="connsiteY0" fmla="*/ 0 h 583289"/>
                <a:gd name="connsiteX1" fmla="*/ 1166579 w 1166579"/>
                <a:gd name="connsiteY1" fmla="*/ 0 h 583289"/>
                <a:gd name="connsiteX2" fmla="*/ 1166579 w 1166579"/>
                <a:gd name="connsiteY2" fmla="*/ 583289 h 583289"/>
                <a:gd name="connsiteX3" fmla="*/ 0 w 1166579"/>
                <a:gd name="connsiteY3" fmla="*/ 583289 h 583289"/>
                <a:gd name="connsiteX4" fmla="*/ 0 w 1166579"/>
                <a:gd name="connsiteY4" fmla="*/ 0 h 58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6579" h="583289">
                  <a:moveTo>
                    <a:pt x="0" y="0"/>
                  </a:moveTo>
                  <a:lnTo>
                    <a:pt x="1166579" y="0"/>
                  </a:lnTo>
                  <a:lnTo>
                    <a:pt x="1166579" y="583289"/>
                  </a:lnTo>
                  <a:lnTo>
                    <a:pt x="0" y="5832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t-EE" dirty="0"/>
                <a:t>t</a:t>
              </a:r>
              <a:r>
                <a:rPr lang="et-EE" kern="1200" dirty="0" smtClean="0"/>
                <a:t>aime-kasvatus</a:t>
              </a:r>
              <a:endParaRPr lang="et-EE" kern="1200" dirty="0"/>
            </a:p>
          </p:txBody>
        </p:sp>
        <p:sp>
          <p:nvSpPr>
            <p:cNvPr id="1048" name="Vabakuju 1047"/>
            <p:cNvSpPr/>
            <p:nvPr/>
          </p:nvSpPr>
          <p:spPr>
            <a:xfrm>
              <a:off x="6106052" y="4399808"/>
              <a:ext cx="1166579" cy="583289"/>
            </a:xfrm>
            <a:custGeom>
              <a:avLst/>
              <a:gdLst>
                <a:gd name="connsiteX0" fmla="*/ 0 w 1166579"/>
                <a:gd name="connsiteY0" fmla="*/ 0 h 583289"/>
                <a:gd name="connsiteX1" fmla="*/ 1166579 w 1166579"/>
                <a:gd name="connsiteY1" fmla="*/ 0 h 583289"/>
                <a:gd name="connsiteX2" fmla="*/ 1166579 w 1166579"/>
                <a:gd name="connsiteY2" fmla="*/ 583289 h 583289"/>
                <a:gd name="connsiteX3" fmla="*/ 0 w 1166579"/>
                <a:gd name="connsiteY3" fmla="*/ 583289 h 583289"/>
                <a:gd name="connsiteX4" fmla="*/ 0 w 1166579"/>
                <a:gd name="connsiteY4" fmla="*/ 0 h 58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6579" h="583289">
                  <a:moveTo>
                    <a:pt x="0" y="0"/>
                  </a:moveTo>
                  <a:lnTo>
                    <a:pt x="1166579" y="0"/>
                  </a:lnTo>
                  <a:lnTo>
                    <a:pt x="1166579" y="583289"/>
                  </a:lnTo>
                  <a:lnTo>
                    <a:pt x="0" y="5832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t-EE" dirty="0" smtClean="0"/>
                <a:t>OÜ Kehtna Lihatööstus</a:t>
              </a:r>
              <a:endParaRPr lang="et-EE" kern="1200" dirty="0"/>
            </a:p>
          </p:txBody>
        </p:sp>
        <p:sp>
          <p:nvSpPr>
            <p:cNvPr id="1049" name="Vabakuju 1048"/>
            <p:cNvSpPr/>
            <p:nvPr/>
          </p:nvSpPr>
          <p:spPr>
            <a:xfrm>
              <a:off x="7517614" y="4399808"/>
              <a:ext cx="1166579" cy="583289"/>
            </a:xfrm>
            <a:custGeom>
              <a:avLst/>
              <a:gdLst>
                <a:gd name="connsiteX0" fmla="*/ 0 w 1166579"/>
                <a:gd name="connsiteY0" fmla="*/ 0 h 583289"/>
                <a:gd name="connsiteX1" fmla="*/ 1166579 w 1166579"/>
                <a:gd name="connsiteY1" fmla="*/ 0 h 583289"/>
                <a:gd name="connsiteX2" fmla="*/ 1166579 w 1166579"/>
                <a:gd name="connsiteY2" fmla="*/ 583289 h 583289"/>
                <a:gd name="connsiteX3" fmla="*/ 0 w 1166579"/>
                <a:gd name="connsiteY3" fmla="*/ 583289 h 583289"/>
                <a:gd name="connsiteX4" fmla="*/ 0 w 1166579"/>
                <a:gd name="connsiteY4" fmla="*/ 0 h 58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6579" h="583289">
                  <a:moveTo>
                    <a:pt x="0" y="0"/>
                  </a:moveTo>
                  <a:lnTo>
                    <a:pt x="1166579" y="0"/>
                  </a:lnTo>
                  <a:lnTo>
                    <a:pt x="1166579" y="583289"/>
                  </a:lnTo>
                  <a:lnTo>
                    <a:pt x="0" y="5832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0955" tIns="20955" rIns="20955" bIns="2095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t-EE" kern="1200" dirty="0" smtClean="0"/>
                <a:t>Tehniline teenindus</a:t>
              </a:r>
              <a:endParaRPr lang="et-EE" kern="1200" dirty="0"/>
            </a:p>
          </p:txBody>
        </p:sp>
        <p:sp>
          <p:nvSpPr>
            <p:cNvPr id="1050" name="Vabakuju 1049"/>
            <p:cNvSpPr/>
            <p:nvPr/>
          </p:nvSpPr>
          <p:spPr>
            <a:xfrm>
              <a:off x="3988707" y="3594867"/>
              <a:ext cx="1166579" cy="583289"/>
            </a:xfrm>
            <a:custGeom>
              <a:avLst/>
              <a:gdLst>
                <a:gd name="connsiteX0" fmla="*/ 0 w 1166579"/>
                <a:gd name="connsiteY0" fmla="*/ 0 h 583289"/>
                <a:gd name="connsiteX1" fmla="*/ 1166579 w 1166579"/>
                <a:gd name="connsiteY1" fmla="*/ 0 h 583289"/>
                <a:gd name="connsiteX2" fmla="*/ 1166579 w 1166579"/>
                <a:gd name="connsiteY2" fmla="*/ 583289 h 583289"/>
                <a:gd name="connsiteX3" fmla="*/ 0 w 1166579"/>
                <a:gd name="connsiteY3" fmla="*/ 583289 h 583289"/>
                <a:gd name="connsiteX4" fmla="*/ 0 w 1166579"/>
                <a:gd name="connsiteY4" fmla="*/ 0 h 58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6579" h="583289">
                  <a:moveTo>
                    <a:pt x="0" y="0"/>
                  </a:moveTo>
                  <a:lnTo>
                    <a:pt x="1166579" y="0"/>
                  </a:lnTo>
                  <a:lnTo>
                    <a:pt x="1166579" y="583289"/>
                  </a:lnTo>
                  <a:lnTo>
                    <a:pt x="0" y="5832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t-EE" dirty="0"/>
                <a:t>j</a:t>
              </a:r>
              <a:r>
                <a:rPr lang="et-EE" kern="1200" dirty="0" smtClean="0"/>
                <a:t>uhatuse esimees</a:t>
              </a:r>
              <a:endParaRPr lang="et-EE" kern="1200" dirty="0"/>
            </a:p>
          </p:txBody>
        </p:sp>
        <p:sp>
          <p:nvSpPr>
            <p:cNvPr id="1051" name="Vabakuju 1050"/>
            <p:cNvSpPr/>
            <p:nvPr/>
          </p:nvSpPr>
          <p:spPr>
            <a:xfrm>
              <a:off x="3988708" y="2791765"/>
              <a:ext cx="1166579" cy="583289"/>
            </a:xfrm>
            <a:custGeom>
              <a:avLst/>
              <a:gdLst>
                <a:gd name="connsiteX0" fmla="*/ 0 w 1166579"/>
                <a:gd name="connsiteY0" fmla="*/ 0 h 583289"/>
                <a:gd name="connsiteX1" fmla="*/ 1166579 w 1166579"/>
                <a:gd name="connsiteY1" fmla="*/ 0 h 583289"/>
                <a:gd name="connsiteX2" fmla="*/ 1166579 w 1166579"/>
                <a:gd name="connsiteY2" fmla="*/ 583289 h 583289"/>
                <a:gd name="connsiteX3" fmla="*/ 0 w 1166579"/>
                <a:gd name="connsiteY3" fmla="*/ 583289 h 583289"/>
                <a:gd name="connsiteX4" fmla="*/ 0 w 1166579"/>
                <a:gd name="connsiteY4" fmla="*/ 0 h 58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6579" h="583289">
                  <a:moveTo>
                    <a:pt x="0" y="0"/>
                  </a:moveTo>
                  <a:lnTo>
                    <a:pt x="1166579" y="0"/>
                  </a:lnTo>
                  <a:lnTo>
                    <a:pt x="1166579" y="583289"/>
                  </a:lnTo>
                  <a:lnTo>
                    <a:pt x="0" y="5832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0955" tIns="20955" rIns="20955" bIns="2095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t-EE" kern="1200" dirty="0" smtClean="0"/>
                <a:t>juhatus</a:t>
              </a:r>
              <a:endParaRPr lang="et-EE" kern="1200" dirty="0"/>
            </a:p>
          </p:txBody>
        </p:sp>
      </p:grpSp>
      <p:sp>
        <p:nvSpPr>
          <p:cNvPr id="1055" name="Allanool 1054"/>
          <p:cNvSpPr/>
          <p:nvPr/>
        </p:nvSpPr>
        <p:spPr>
          <a:xfrm>
            <a:off x="4480684" y="1902007"/>
            <a:ext cx="157643" cy="42463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9566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KMOY lennuvaade 17.07.2014</a:t>
            </a:r>
            <a:endParaRPr lang="et-EE" dirty="0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04.03.2015</a:t>
            </a:r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>
          <a:xfrm>
            <a:off x="6516216" y="6381328"/>
            <a:ext cx="2133600" cy="365125"/>
          </a:xfrm>
        </p:spPr>
        <p:txBody>
          <a:bodyPr/>
          <a:lstStyle/>
          <a:p>
            <a:fld id="{5BC20D0D-8D5F-499B-BF90-31DD786F40D5}" type="slidenum">
              <a:rPr lang="et-EE" smtClean="0"/>
              <a:t>6</a:t>
            </a:fld>
            <a:endParaRPr lang="et-EE"/>
          </a:p>
        </p:txBody>
      </p:sp>
      <p:pic>
        <p:nvPicPr>
          <p:cNvPr id="1026" name="Picture 2" descr="C:\Users\Märt\Documents\KMOY LOGO\kmoy_logo_100503-PARI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661248"/>
            <a:ext cx="3156992" cy="95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isu kohatäide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5"/>
            <a:ext cx="6836887" cy="4878682"/>
          </a:xfrm>
        </p:spPr>
      </p:pic>
    </p:spTree>
    <p:extLst>
      <p:ext uri="{BB962C8B-B14F-4D97-AF65-F5344CB8AC3E}">
        <p14:creationId xmlns:p14="http://schemas.microsoft.com/office/powerpoint/2010/main" val="250083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alkiri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 Põllumajandusettevõtte juht 1.</a:t>
            </a:r>
            <a:endParaRPr lang="et-EE" dirty="0"/>
          </a:p>
        </p:txBody>
      </p:sp>
      <p:sp>
        <p:nvSpPr>
          <p:cNvPr id="8" name="Sisu kohatäide 7"/>
          <p:cNvSpPr>
            <a:spLocks noGrp="1"/>
          </p:cNvSpPr>
          <p:nvPr>
            <p:ph idx="1"/>
          </p:nvPr>
        </p:nvSpPr>
        <p:spPr>
          <a:xfrm>
            <a:off x="457200" y="1600201"/>
            <a:ext cx="7931224" cy="4061048"/>
          </a:xfrm>
        </p:spPr>
        <p:txBody>
          <a:bodyPr>
            <a:normAutofit fontScale="92500" lnSpcReduction="10000"/>
          </a:bodyPr>
          <a:lstStyle/>
          <a:p>
            <a:r>
              <a:rPr lang="et-EE" dirty="0" smtClean="0"/>
              <a:t>Teadmistepõhine arusaamine põllumajandusest</a:t>
            </a:r>
          </a:p>
          <a:p>
            <a:r>
              <a:rPr lang="et-EE" dirty="0" smtClean="0"/>
              <a:t>Haritus</a:t>
            </a:r>
          </a:p>
          <a:p>
            <a:r>
              <a:rPr lang="et-EE" dirty="0" smtClean="0"/>
              <a:t>Loodus on kõikvõimas</a:t>
            </a:r>
          </a:p>
          <a:p>
            <a:r>
              <a:rPr lang="et-EE" dirty="0" smtClean="0"/>
              <a:t>Suhtlemise võimekus</a:t>
            </a:r>
          </a:p>
          <a:p>
            <a:r>
              <a:rPr lang="et-EE" dirty="0" smtClean="0"/>
              <a:t>Juhtimise kunst</a:t>
            </a:r>
          </a:p>
          <a:p>
            <a:r>
              <a:rPr lang="et-EE" dirty="0" smtClean="0"/>
              <a:t>Julgus vastutada</a:t>
            </a:r>
          </a:p>
          <a:p>
            <a:r>
              <a:rPr lang="et-EE" dirty="0" smtClean="0"/>
              <a:t>Ettemõtlemise vajalikkus</a:t>
            </a:r>
          </a:p>
          <a:p>
            <a:r>
              <a:rPr lang="et-EE" dirty="0" smtClean="0"/>
              <a:t>Positiivne eluvaade</a:t>
            </a:r>
          </a:p>
          <a:p>
            <a:pPr marL="0" indent="0">
              <a:buNone/>
            </a:pPr>
            <a:endParaRPr lang="et-EE" dirty="0" smtClean="0"/>
          </a:p>
          <a:p>
            <a:endParaRPr lang="et-EE" dirty="0" smtClean="0"/>
          </a:p>
          <a:p>
            <a:endParaRPr lang="et-EE" dirty="0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04.03.2015</a:t>
            </a:r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0D0D-8D5F-499B-BF90-31DD786F40D5}" type="slidenum">
              <a:rPr lang="et-EE" smtClean="0"/>
              <a:t>7</a:t>
            </a:fld>
            <a:endParaRPr lang="et-EE"/>
          </a:p>
        </p:txBody>
      </p:sp>
      <p:pic>
        <p:nvPicPr>
          <p:cNvPr id="1026" name="Picture 2" descr="C:\Users\Märt\Documents\KMOY LOGO\kmoy_logo_100503-PARI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661248"/>
            <a:ext cx="3156992" cy="95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84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alkiri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Põllumajandusettevõtte juht 2.</a:t>
            </a:r>
            <a:endParaRPr lang="et-EE" dirty="0"/>
          </a:p>
        </p:txBody>
      </p:sp>
      <p:sp>
        <p:nvSpPr>
          <p:cNvPr id="7" name="Sisu kohatäid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Kohanemine muutustega</a:t>
            </a:r>
          </a:p>
          <a:p>
            <a:r>
              <a:rPr lang="et-EE" dirty="0" smtClean="0"/>
              <a:t>Finantsanalüüsi oskus</a:t>
            </a:r>
            <a:endParaRPr lang="et-EE" dirty="0"/>
          </a:p>
          <a:p>
            <a:r>
              <a:rPr lang="et-EE" dirty="0" smtClean="0"/>
              <a:t>Ärimehe vaist</a:t>
            </a:r>
          </a:p>
          <a:p>
            <a:r>
              <a:rPr lang="et-EE" dirty="0" smtClean="0"/>
              <a:t>Ühistegemise valmidus</a:t>
            </a:r>
          </a:p>
          <a:p>
            <a:r>
              <a:rPr lang="et-EE" dirty="0"/>
              <a:t>Ü</a:t>
            </a:r>
            <a:r>
              <a:rPr lang="et-EE" dirty="0" smtClean="0"/>
              <a:t>ks aasta-aruanne 5 aasta kohta</a:t>
            </a:r>
          </a:p>
          <a:p>
            <a:r>
              <a:rPr lang="et-EE" dirty="0" smtClean="0"/>
              <a:t>Hea kehaline vorm</a:t>
            </a:r>
            <a:endParaRPr lang="et-EE" b="1" dirty="0"/>
          </a:p>
          <a:p>
            <a:endParaRPr lang="et-EE" dirty="0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04.03.2015</a:t>
            </a:r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0D0D-8D5F-499B-BF90-31DD786F40D5}" type="slidenum">
              <a:rPr lang="et-EE" smtClean="0"/>
              <a:t>8</a:t>
            </a:fld>
            <a:endParaRPr lang="et-EE"/>
          </a:p>
        </p:txBody>
      </p:sp>
      <p:pic>
        <p:nvPicPr>
          <p:cNvPr id="1026" name="Picture 2" descr="C:\Users\Märt\Documents\KMOY LOGO\kmoy_logo_100503-PARI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661248"/>
            <a:ext cx="3156992" cy="95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44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23528" y="116632"/>
            <a:ext cx="8229600" cy="1143000"/>
          </a:xfrm>
        </p:spPr>
        <p:txBody>
          <a:bodyPr/>
          <a:lstStyle/>
          <a:p>
            <a:r>
              <a:rPr lang="et-EE" dirty="0" smtClean="0"/>
              <a:t>Riskide ennetus ja leevendamine 1.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28700" y="1412776"/>
            <a:ext cx="8219256" cy="4464497"/>
          </a:xfrm>
        </p:spPr>
        <p:txBody>
          <a:bodyPr>
            <a:normAutofit fontScale="92500" lnSpcReduction="20000"/>
          </a:bodyPr>
          <a:lstStyle/>
          <a:p>
            <a:r>
              <a:rPr lang="et-EE" dirty="0"/>
              <a:t>J</a:t>
            </a:r>
            <a:r>
              <a:rPr lang="et-EE" dirty="0" smtClean="0"/>
              <a:t>äta trump tagataskusse</a:t>
            </a:r>
          </a:p>
          <a:p>
            <a:r>
              <a:rPr lang="et-EE" dirty="0" smtClean="0"/>
              <a:t>Vankrit paranda talvel ja rege rauta suvel</a:t>
            </a:r>
          </a:p>
          <a:p>
            <a:r>
              <a:rPr lang="et-EE" dirty="0" smtClean="0"/>
              <a:t>Panusta noortesse</a:t>
            </a:r>
          </a:p>
          <a:p>
            <a:r>
              <a:rPr lang="et-EE" dirty="0" smtClean="0"/>
              <a:t>Kogu palju head saaki õigel ajal kiiresti</a:t>
            </a:r>
          </a:p>
          <a:p>
            <a:r>
              <a:rPr lang="et-EE" dirty="0" smtClean="0"/>
              <a:t>Ennetav tegevus </a:t>
            </a:r>
          </a:p>
          <a:p>
            <a:r>
              <a:rPr lang="et-EE" dirty="0" smtClean="0"/>
              <a:t>Kõik tegevusalad peavad end tagasi teenima</a:t>
            </a:r>
          </a:p>
          <a:p>
            <a:r>
              <a:rPr lang="et-EE" dirty="0" smtClean="0"/>
              <a:t>Tehnika võimsus</a:t>
            </a:r>
            <a:endParaRPr lang="et-EE" b="1" dirty="0" smtClean="0"/>
          </a:p>
          <a:p>
            <a:r>
              <a:rPr lang="et-EE" dirty="0" smtClean="0"/>
              <a:t>Ära investeeri end lõhki</a:t>
            </a:r>
          </a:p>
          <a:p>
            <a:r>
              <a:rPr lang="et-EE" dirty="0" smtClean="0"/>
              <a:t>Korralda töötajate töö ja maksa palka </a:t>
            </a:r>
          </a:p>
          <a:p>
            <a:endParaRPr lang="et-EE" dirty="0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04.03.2015</a:t>
            </a:r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0D0D-8D5F-499B-BF90-31DD786F40D5}" type="slidenum">
              <a:rPr lang="et-EE" smtClean="0"/>
              <a:t>9</a:t>
            </a:fld>
            <a:endParaRPr lang="et-EE" dirty="0"/>
          </a:p>
        </p:txBody>
      </p:sp>
      <p:pic>
        <p:nvPicPr>
          <p:cNvPr id="1026" name="Picture 2" descr="C:\Users\Märt\Documents\KMOY LOGO\kmoy_logo_100503-PARI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661248"/>
            <a:ext cx="3156992" cy="95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42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552</Words>
  <Application>Microsoft Office PowerPoint</Application>
  <PresentationFormat>Ekraaniseanss (4:3)</PresentationFormat>
  <Paragraphs>202</Paragraphs>
  <Slides>24</Slides>
  <Notes>2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Slaidipealkirjad</vt:lpstr>
      </vt:variant>
      <vt:variant>
        <vt:i4>24</vt:i4>
      </vt:variant>
    </vt:vector>
  </HeadingPairs>
  <TitlesOfParts>
    <vt:vector size="25" baseType="lpstr">
      <vt:lpstr>Tarkvarakomplekti Office kujundus</vt:lpstr>
      <vt:lpstr>Põllumajandusettevõtte juhtimiskogemusest  Kehtna Mõisa OÜ näitel </vt:lpstr>
      <vt:lpstr>Kehtna Mõisa OÜ www.kmoy.ee     </vt:lpstr>
      <vt:lpstr>Märt Riisenberg 1.</vt:lpstr>
      <vt:lpstr>Märt Riisenberg 2.</vt:lpstr>
      <vt:lpstr>KMOY juhtimine</vt:lpstr>
      <vt:lpstr>KMOY lennuvaade 17.07.2014</vt:lpstr>
      <vt:lpstr> Põllumajandusettevõtte juht 1.</vt:lpstr>
      <vt:lpstr>Põllumajandusettevõtte juht 2.</vt:lpstr>
      <vt:lpstr>Riskide ennetus ja leevendamine 1.</vt:lpstr>
      <vt:lpstr>Riskide ennetus ja leevendamine 2.</vt:lpstr>
      <vt:lpstr>Riskide ennetus ja leevendamine 3.</vt:lpstr>
      <vt:lpstr>Planeerimine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Silo kvaliteet</vt:lpstr>
      <vt:lpstr>PowerPointi esitlus</vt:lpstr>
      <vt:lpstr>PowerPointi esitlus</vt:lpstr>
      <vt:lpstr>PowerPointi esitlus</vt:lpstr>
      <vt:lpstr>TÄNAN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Märt</dc:creator>
  <cp:lastModifiedBy>Märt</cp:lastModifiedBy>
  <cp:revision>100</cp:revision>
  <dcterms:created xsi:type="dcterms:W3CDTF">2015-02-15T08:07:36Z</dcterms:created>
  <dcterms:modified xsi:type="dcterms:W3CDTF">2015-03-01T19:43:10Z</dcterms:modified>
</cp:coreProperties>
</file>